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3" r:id="rId2"/>
  </p:sldMasterIdLst>
  <p:notesMasterIdLst>
    <p:notesMasterId r:id="rId16"/>
  </p:notesMasterIdLst>
  <p:sldIdLst>
    <p:sldId id="262" r:id="rId3"/>
    <p:sldId id="263" r:id="rId4"/>
    <p:sldId id="264" r:id="rId5"/>
    <p:sldId id="266" r:id="rId6"/>
    <p:sldId id="282" r:id="rId7"/>
    <p:sldId id="278" r:id="rId8"/>
    <p:sldId id="279" r:id="rId9"/>
    <p:sldId id="283" r:id="rId10"/>
    <p:sldId id="280" r:id="rId11"/>
    <p:sldId id="277" r:id="rId12"/>
    <p:sldId id="276" r:id="rId13"/>
    <p:sldId id="275" r:id="rId14"/>
    <p:sldId id="28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273D833E-169A-4341-A430-7C04D0340A9D}">
          <p14:sldIdLst>
            <p14:sldId id="262"/>
            <p14:sldId id="263"/>
            <p14:sldId id="264"/>
            <p14:sldId id="266"/>
            <p14:sldId id="282"/>
            <p14:sldId id="278"/>
            <p14:sldId id="279"/>
            <p14:sldId id="283"/>
            <p14:sldId id="280"/>
            <p14:sldId id="277"/>
            <p14:sldId id="276"/>
            <p14:sldId id="275"/>
            <p14:sldId id="28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060"/>
    <a:srgbClr val="2F456C"/>
    <a:srgbClr val="4D6AD0"/>
    <a:srgbClr val="D41C89"/>
    <a:srgbClr val="DAE8FC"/>
    <a:srgbClr val="DD4918"/>
    <a:srgbClr val="82B366"/>
    <a:srgbClr val="C4012C"/>
    <a:srgbClr val="F720A0"/>
    <a:srgbClr val="EA8F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154"/>
    <p:restoredTop sz="68715"/>
  </p:normalViewPr>
  <p:slideViewPr>
    <p:cSldViewPr snapToGrid="0">
      <p:cViewPr varScale="1">
        <p:scale>
          <a:sx n="82" d="100"/>
          <a:sy n="82" d="100"/>
        </p:scale>
        <p:origin x="1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F34576-588D-6F4A-845C-94EEB260D18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2E5C039-7582-AD40-B66E-3B2587FC127A}">
      <dgm:prSet custT="1"/>
      <dgm:spPr/>
      <dgm:t>
        <a:bodyPr/>
        <a:lstStyle/>
        <a:p>
          <a:pPr>
            <a:lnSpc>
              <a:spcPct val="100000"/>
            </a:lnSpc>
          </a:pPr>
          <a:r>
            <a:rPr lang="en-US" sz="2500" b="1" dirty="0">
              <a:solidFill>
                <a:srgbClr val="002060"/>
              </a:solidFill>
            </a:rPr>
            <a:t>Introduction</a:t>
          </a:r>
        </a:p>
        <a:p>
          <a:pPr>
            <a:lnSpc>
              <a:spcPct val="100000"/>
            </a:lnSpc>
          </a:pPr>
          <a:r>
            <a:rPr lang="en-US" sz="1800" dirty="0">
              <a:solidFill>
                <a:srgbClr val="002060"/>
              </a:solidFill>
            </a:rPr>
            <a:t>Background, Objectives, and Importance</a:t>
          </a:r>
        </a:p>
      </dgm:t>
    </dgm:pt>
    <dgm:pt modelId="{4DFA6B39-10E6-8347-880C-5EDDF7331E96}" type="parTrans" cxnId="{BAAE89BA-79C7-D14B-B175-C3971658EC42}">
      <dgm:prSet/>
      <dgm:spPr/>
      <dgm:t>
        <a:bodyPr/>
        <a:lstStyle/>
        <a:p>
          <a:endParaRPr lang="en-US"/>
        </a:p>
      </dgm:t>
    </dgm:pt>
    <dgm:pt modelId="{81F28EAF-8DCC-E54B-9080-7CECAD8B3181}" type="sibTrans" cxnId="{BAAE89BA-79C7-D14B-B175-C3971658EC42}">
      <dgm:prSet/>
      <dgm:spPr/>
      <dgm:t>
        <a:bodyPr/>
        <a:lstStyle/>
        <a:p>
          <a:endParaRPr lang="en-US"/>
        </a:p>
      </dgm:t>
    </dgm:pt>
    <dgm:pt modelId="{39453FA6-2BEB-D34D-89FB-EF4100A9EF5E}">
      <dgm:prSet custT="1"/>
      <dgm:spPr/>
      <dgm:t>
        <a:bodyPr/>
        <a:lstStyle/>
        <a:p>
          <a:pPr>
            <a:lnSpc>
              <a:spcPct val="100000"/>
            </a:lnSpc>
          </a:pPr>
          <a:r>
            <a:rPr lang="en-US" sz="2500" b="1" dirty="0">
              <a:solidFill>
                <a:srgbClr val="002060"/>
              </a:solidFill>
            </a:rPr>
            <a:t>Project overview</a:t>
          </a:r>
        </a:p>
        <a:p>
          <a:pPr>
            <a:lnSpc>
              <a:spcPct val="100000"/>
            </a:lnSpc>
          </a:pPr>
          <a:r>
            <a:rPr lang="en-US" sz="1800" dirty="0">
              <a:solidFill>
                <a:srgbClr val="002060"/>
              </a:solidFill>
            </a:rPr>
            <a:t>Retrieve, Cleanup, and Enhance</a:t>
          </a:r>
        </a:p>
      </dgm:t>
    </dgm:pt>
    <dgm:pt modelId="{FD5D4D5D-16D2-664C-81B4-3B2A139DC27B}" type="parTrans" cxnId="{B365D5F8-57B4-4949-A277-B2499B23BA4F}">
      <dgm:prSet/>
      <dgm:spPr/>
      <dgm:t>
        <a:bodyPr/>
        <a:lstStyle/>
        <a:p>
          <a:endParaRPr lang="en-US"/>
        </a:p>
      </dgm:t>
    </dgm:pt>
    <dgm:pt modelId="{EBC61159-2F4E-7249-8B48-27349147F4B9}" type="sibTrans" cxnId="{B365D5F8-57B4-4949-A277-B2499B23BA4F}">
      <dgm:prSet/>
      <dgm:spPr/>
      <dgm:t>
        <a:bodyPr/>
        <a:lstStyle/>
        <a:p>
          <a:endParaRPr lang="en-US"/>
        </a:p>
      </dgm:t>
    </dgm:pt>
    <dgm:pt modelId="{296A641C-038A-3D43-82FC-97F50AEAC084}">
      <dgm:prSet custT="1"/>
      <dgm:spPr/>
      <dgm:t>
        <a:bodyPr/>
        <a:lstStyle/>
        <a:p>
          <a:pPr>
            <a:lnSpc>
              <a:spcPct val="100000"/>
            </a:lnSpc>
          </a:pPr>
          <a:r>
            <a:rPr lang="en-US" sz="2500" b="1" dirty="0">
              <a:solidFill>
                <a:srgbClr val="002060"/>
              </a:solidFill>
            </a:rPr>
            <a:t>Conclusion</a:t>
          </a:r>
        </a:p>
        <a:p>
          <a:pPr>
            <a:lnSpc>
              <a:spcPct val="100000"/>
            </a:lnSpc>
          </a:pPr>
          <a:r>
            <a:rPr lang="en-US" sz="1800" dirty="0">
              <a:solidFill>
                <a:srgbClr val="002060"/>
              </a:solidFill>
            </a:rPr>
            <a:t>Limitations and Future Improvements</a:t>
          </a:r>
        </a:p>
      </dgm:t>
    </dgm:pt>
    <dgm:pt modelId="{7776314B-CDA7-3D43-B933-F52C991D3000}" type="parTrans" cxnId="{1AF3D267-9ADD-084B-AFF4-1EE5EAACDB88}">
      <dgm:prSet/>
      <dgm:spPr/>
      <dgm:t>
        <a:bodyPr/>
        <a:lstStyle/>
        <a:p>
          <a:endParaRPr lang="en-US"/>
        </a:p>
      </dgm:t>
    </dgm:pt>
    <dgm:pt modelId="{0C07AFEE-DEF5-FE49-B104-4F29B1680822}" type="sibTrans" cxnId="{1AF3D267-9ADD-084B-AFF4-1EE5EAACDB88}">
      <dgm:prSet/>
      <dgm:spPr/>
      <dgm:t>
        <a:bodyPr/>
        <a:lstStyle/>
        <a:p>
          <a:endParaRPr lang="en-US"/>
        </a:p>
      </dgm:t>
    </dgm:pt>
    <dgm:pt modelId="{2D3AE571-9F92-4B2B-BAB8-99B533049BC4}" type="pres">
      <dgm:prSet presAssocID="{A0F34576-588D-6F4A-845C-94EEB260D18C}" presName="root" presStyleCnt="0">
        <dgm:presLayoutVars>
          <dgm:dir/>
          <dgm:resizeHandles val="exact"/>
        </dgm:presLayoutVars>
      </dgm:prSet>
      <dgm:spPr/>
    </dgm:pt>
    <dgm:pt modelId="{7345DE9B-674A-47F1-AAE7-C2B62810D7BF}" type="pres">
      <dgm:prSet presAssocID="{B2E5C039-7582-AD40-B66E-3B2587FC127A}" presName="compNode" presStyleCnt="0"/>
      <dgm:spPr/>
    </dgm:pt>
    <dgm:pt modelId="{75E4C263-C9A6-45D7-936B-22C4EEC8F8EA}" type="pres">
      <dgm:prSet presAssocID="{B2E5C039-7582-AD40-B66E-3B2587FC127A}" presName="bgRect" presStyleLbl="bgShp" presStyleIdx="0" presStyleCnt="3" custLinFactNeighborX="-1210" custLinFactNeighborY="-1878"/>
      <dgm:spPr/>
    </dgm:pt>
    <dgm:pt modelId="{23728DB9-D0FB-4EA2-B710-62972B2CE069}" type="pres">
      <dgm:prSet presAssocID="{B2E5C039-7582-AD40-B66E-3B2587FC127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ey"/>
        </a:ext>
      </dgm:extLst>
    </dgm:pt>
    <dgm:pt modelId="{9AF753D4-A35E-4FDD-AD18-06DEF37E3EA7}" type="pres">
      <dgm:prSet presAssocID="{B2E5C039-7582-AD40-B66E-3B2587FC127A}" presName="spaceRect" presStyleCnt="0"/>
      <dgm:spPr/>
    </dgm:pt>
    <dgm:pt modelId="{8C0E40EA-C245-40B4-A247-91A70D01438B}" type="pres">
      <dgm:prSet presAssocID="{B2E5C039-7582-AD40-B66E-3B2587FC127A}" presName="parTx" presStyleLbl="revTx" presStyleIdx="0" presStyleCnt="3">
        <dgm:presLayoutVars>
          <dgm:chMax val="0"/>
          <dgm:chPref val="0"/>
        </dgm:presLayoutVars>
      </dgm:prSet>
      <dgm:spPr/>
    </dgm:pt>
    <dgm:pt modelId="{9F09D9A7-4E4E-4665-A2ED-CC2B6B7E8F68}" type="pres">
      <dgm:prSet presAssocID="{81F28EAF-8DCC-E54B-9080-7CECAD8B3181}" presName="sibTrans" presStyleCnt="0"/>
      <dgm:spPr/>
    </dgm:pt>
    <dgm:pt modelId="{6D7A78EF-86ED-41CB-953D-74F82AEBD069}" type="pres">
      <dgm:prSet presAssocID="{39453FA6-2BEB-D34D-89FB-EF4100A9EF5E}" presName="compNode" presStyleCnt="0"/>
      <dgm:spPr/>
    </dgm:pt>
    <dgm:pt modelId="{42E21B6B-4952-408D-9BBB-1A7AEB9A403F}" type="pres">
      <dgm:prSet presAssocID="{39453FA6-2BEB-D34D-89FB-EF4100A9EF5E}" presName="bgRect" presStyleLbl="bgShp" presStyleIdx="1" presStyleCnt="3"/>
      <dgm:spPr/>
    </dgm:pt>
    <dgm:pt modelId="{A8C74466-D4CA-49F1-B545-1296DA19F292}" type="pres">
      <dgm:prSet presAssocID="{39453FA6-2BEB-D34D-89FB-EF4100A9EF5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cessor"/>
        </a:ext>
      </dgm:extLst>
    </dgm:pt>
    <dgm:pt modelId="{7788E152-7E12-445C-B92E-F3D58246DC7D}" type="pres">
      <dgm:prSet presAssocID="{39453FA6-2BEB-D34D-89FB-EF4100A9EF5E}" presName="spaceRect" presStyleCnt="0"/>
      <dgm:spPr/>
    </dgm:pt>
    <dgm:pt modelId="{E5F87174-AD4C-465D-BACB-A83A5D80C58E}" type="pres">
      <dgm:prSet presAssocID="{39453FA6-2BEB-D34D-89FB-EF4100A9EF5E}" presName="parTx" presStyleLbl="revTx" presStyleIdx="1" presStyleCnt="3">
        <dgm:presLayoutVars>
          <dgm:chMax val="0"/>
          <dgm:chPref val="0"/>
        </dgm:presLayoutVars>
      </dgm:prSet>
      <dgm:spPr/>
    </dgm:pt>
    <dgm:pt modelId="{2B693C3A-A202-4CCC-A402-996464D7E2FD}" type="pres">
      <dgm:prSet presAssocID="{EBC61159-2F4E-7249-8B48-27349147F4B9}" presName="sibTrans" presStyleCnt="0"/>
      <dgm:spPr/>
    </dgm:pt>
    <dgm:pt modelId="{A6D7B441-54F1-4F22-BE9F-9FF9CADB2EF9}" type="pres">
      <dgm:prSet presAssocID="{296A641C-038A-3D43-82FC-97F50AEAC084}" presName="compNode" presStyleCnt="0"/>
      <dgm:spPr/>
    </dgm:pt>
    <dgm:pt modelId="{4951CEA7-F211-422B-9C43-E04D30B3E7B3}" type="pres">
      <dgm:prSet presAssocID="{296A641C-038A-3D43-82FC-97F50AEAC084}" presName="bgRect" presStyleLbl="bgShp" presStyleIdx="2" presStyleCnt="3"/>
      <dgm:spPr/>
    </dgm:pt>
    <dgm:pt modelId="{7D31F5C2-ABCE-4AF9-89B2-E04C21061F5D}" type="pres">
      <dgm:prSet presAssocID="{296A641C-038A-3D43-82FC-97F50AEAC08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ice"/>
        </a:ext>
      </dgm:extLst>
    </dgm:pt>
    <dgm:pt modelId="{BA39F2A6-14FC-428A-B337-1F05B272BB25}" type="pres">
      <dgm:prSet presAssocID="{296A641C-038A-3D43-82FC-97F50AEAC084}" presName="spaceRect" presStyleCnt="0"/>
      <dgm:spPr/>
    </dgm:pt>
    <dgm:pt modelId="{2225834D-C382-4654-9D02-03772EB77E28}" type="pres">
      <dgm:prSet presAssocID="{296A641C-038A-3D43-82FC-97F50AEAC084}" presName="parTx" presStyleLbl="revTx" presStyleIdx="2" presStyleCnt="3">
        <dgm:presLayoutVars>
          <dgm:chMax val="0"/>
          <dgm:chPref val="0"/>
        </dgm:presLayoutVars>
      </dgm:prSet>
      <dgm:spPr/>
    </dgm:pt>
  </dgm:ptLst>
  <dgm:cxnLst>
    <dgm:cxn modelId="{81288865-9BB6-B046-9EF1-0A53CCC61C3C}" type="presOf" srcId="{39453FA6-2BEB-D34D-89FB-EF4100A9EF5E}" destId="{E5F87174-AD4C-465D-BACB-A83A5D80C58E}" srcOrd="0" destOrd="0" presId="urn:microsoft.com/office/officeart/2018/2/layout/IconVerticalSolidList"/>
    <dgm:cxn modelId="{1AF3D267-9ADD-084B-AFF4-1EE5EAACDB88}" srcId="{A0F34576-588D-6F4A-845C-94EEB260D18C}" destId="{296A641C-038A-3D43-82FC-97F50AEAC084}" srcOrd="2" destOrd="0" parTransId="{7776314B-CDA7-3D43-B933-F52C991D3000}" sibTransId="{0C07AFEE-DEF5-FE49-B104-4F29B1680822}"/>
    <dgm:cxn modelId="{A20DB28D-1F94-3047-8D10-1595C418C794}" type="presOf" srcId="{296A641C-038A-3D43-82FC-97F50AEAC084}" destId="{2225834D-C382-4654-9D02-03772EB77E28}" srcOrd="0" destOrd="0" presId="urn:microsoft.com/office/officeart/2018/2/layout/IconVerticalSolidList"/>
    <dgm:cxn modelId="{FDBFE1A8-0B61-9249-81CB-E50BFF0F3289}" type="presOf" srcId="{B2E5C039-7582-AD40-B66E-3B2587FC127A}" destId="{8C0E40EA-C245-40B4-A247-91A70D01438B}" srcOrd="0" destOrd="0" presId="urn:microsoft.com/office/officeart/2018/2/layout/IconVerticalSolidList"/>
    <dgm:cxn modelId="{0CCAD7B6-290F-B24D-8051-6381BDD0E28A}" type="presOf" srcId="{A0F34576-588D-6F4A-845C-94EEB260D18C}" destId="{2D3AE571-9F92-4B2B-BAB8-99B533049BC4}" srcOrd="0" destOrd="0" presId="urn:microsoft.com/office/officeart/2018/2/layout/IconVerticalSolidList"/>
    <dgm:cxn modelId="{BAAE89BA-79C7-D14B-B175-C3971658EC42}" srcId="{A0F34576-588D-6F4A-845C-94EEB260D18C}" destId="{B2E5C039-7582-AD40-B66E-3B2587FC127A}" srcOrd="0" destOrd="0" parTransId="{4DFA6B39-10E6-8347-880C-5EDDF7331E96}" sibTransId="{81F28EAF-8DCC-E54B-9080-7CECAD8B3181}"/>
    <dgm:cxn modelId="{B365D5F8-57B4-4949-A277-B2499B23BA4F}" srcId="{A0F34576-588D-6F4A-845C-94EEB260D18C}" destId="{39453FA6-2BEB-D34D-89FB-EF4100A9EF5E}" srcOrd="1" destOrd="0" parTransId="{FD5D4D5D-16D2-664C-81B4-3B2A139DC27B}" sibTransId="{EBC61159-2F4E-7249-8B48-27349147F4B9}"/>
    <dgm:cxn modelId="{C3654E06-B8D8-7A48-AFDB-34FB9401FC9F}" type="presParOf" srcId="{2D3AE571-9F92-4B2B-BAB8-99B533049BC4}" destId="{7345DE9B-674A-47F1-AAE7-C2B62810D7BF}" srcOrd="0" destOrd="0" presId="urn:microsoft.com/office/officeart/2018/2/layout/IconVerticalSolidList"/>
    <dgm:cxn modelId="{57BBDBE4-2B91-A242-B542-F0EE49E99F0D}" type="presParOf" srcId="{7345DE9B-674A-47F1-AAE7-C2B62810D7BF}" destId="{75E4C263-C9A6-45D7-936B-22C4EEC8F8EA}" srcOrd="0" destOrd="0" presId="urn:microsoft.com/office/officeart/2018/2/layout/IconVerticalSolidList"/>
    <dgm:cxn modelId="{646657D9-17C7-BF4A-A840-947E6654BF05}" type="presParOf" srcId="{7345DE9B-674A-47F1-AAE7-C2B62810D7BF}" destId="{23728DB9-D0FB-4EA2-B710-62972B2CE069}" srcOrd="1" destOrd="0" presId="urn:microsoft.com/office/officeart/2018/2/layout/IconVerticalSolidList"/>
    <dgm:cxn modelId="{A4E3EB68-86CA-D94A-84EF-48E613DB635F}" type="presParOf" srcId="{7345DE9B-674A-47F1-AAE7-C2B62810D7BF}" destId="{9AF753D4-A35E-4FDD-AD18-06DEF37E3EA7}" srcOrd="2" destOrd="0" presId="urn:microsoft.com/office/officeart/2018/2/layout/IconVerticalSolidList"/>
    <dgm:cxn modelId="{8465AFD7-30B9-4A46-AC9C-2191E8F61FE7}" type="presParOf" srcId="{7345DE9B-674A-47F1-AAE7-C2B62810D7BF}" destId="{8C0E40EA-C245-40B4-A247-91A70D01438B}" srcOrd="3" destOrd="0" presId="urn:microsoft.com/office/officeart/2018/2/layout/IconVerticalSolidList"/>
    <dgm:cxn modelId="{A22F114A-A474-6A44-8E90-9CE5BB1D8A22}" type="presParOf" srcId="{2D3AE571-9F92-4B2B-BAB8-99B533049BC4}" destId="{9F09D9A7-4E4E-4665-A2ED-CC2B6B7E8F68}" srcOrd="1" destOrd="0" presId="urn:microsoft.com/office/officeart/2018/2/layout/IconVerticalSolidList"/>
    <dgm:cxn modelId="{D013E230-72D6-A34E-BA64-6EE7A1F49E18}" type="presParOf" srcId="{2D3AE571-9F92-4B2B-BAB8-99B533049BC4}" destId="{6D7A78EF-86ED-41CB-953D-74F82AEBD069}" srcOrd="2" destOrd="0" presId="urn:microsoft.com/office/officeart/2018/2/layout/IconVerticalSolidList"/>
    <dgm:cxn modelId="{8A50D6E0-C972-2445-BA3A-4B8B37975045}" type="presParOf" srcId="{6D7A78EF-86ED-41CB-953D-74F82AEBD069}" destId="{42E21B6B-4952-408D-9BBB-1A7AEB9A403F}" srcOrd="0" destOrd="0" presId="urn:microsoft.com/office/officeart/2018/2/layout/IconVerticalSolidList"/>
    <dgm:cxn modelId="{EBEA776C-ED56-9E4B-92B6-60ECCCE5BD9A}" type="presParOf" srcId="{6D7A78EF-86ED-41CB-953D-74F82AEBD069}" destId="{A8C74466-D4CA-49F1-B545-1296DA19F292}" srcOrd="1" destOrd="0" presId="urn:microsoft.com/office/officeart/2018/2/layout/IconVerticalSolidList"/>
    <dgm:cxn modelId="{8A9B0BD1-20D2-6D45-9185-1D6D80D72A20}" type="presParOf" srcId="{6D7A78EF-86ED-41CB-953D-74F82AEBD069}" destId="{7788E152-7E12-445C-B92E-F3D58246DC7D}" srcOrd="2" destOrd="0" presId="urn:microsoft.com/office/officeart/2018/2/layout/IconVerticalSolidList"/>
    <dgm:cxn modelId="{03D35916-459B-9342-A6BB-4A56FE45DF38}" type="presParOf" srcId="{6D7A78EF-86ED-41CB-953D-74F82AEBD069}" destId="{E5F87174-AD4C-465D-BACB-A83A5D80C58E}" srcOrd="3" destOrd="0" presId="urn:microsoft.com/office/officeart/2018/2/layout/IconVerticalSolidList"/>
    <dgm:cxn modelId="{95455A84-5CD2-5A48-8E1E-BFC2AA5A6D9C}" type="presParOf" srcId="{2D3AE571-9F92-4B2B-BAB8-99B533049BC4}" destId="{2B693C3A-A202-4CCC-A402-996464D7E2FD}" srcOrd="3" destOrd="0" presId="urn:microsoft.com/office/officeart/2018/2/layout/IconVerticalSolidList"/>
    <dgm:cxn modelId="{629CA87B-9A76-264F-A2EC-5509C51D4173}" type="presParOf" srcId="{2D3AE571-9F92-4B2B-BAB8-99B533049BC4}" destId="{A6D7B441-54F1-4F22-BE9F-9FF9CADB2EF9}" srcOrd="4" destOrd="0" presId="urn:microsoft.com/office/officeart/2018/2/layout/IconVerticalSolidList"/>
    <dgm:cxn modelId="{B5EDF2D4-2A37-DE4E-AC66-67110429A8CC}" type="presParOf" srcId="{A6D7B441-54F1-4F22-BE9F-9FF9CADB2EF9}" destId="{4951CEA7-F211-422B-9C43-E04D30B3E7B3}" srcOrd="0" destOrd="0" presId="urn:microsoft.com/office/officeart/2018/2/layout/IconVerticalSolidList"/>
    <dgm:cxn modelId="{3944E17F-5815-7A4A-9E03-E7B3AD12EB2B}" type="presParOf" srcId="{A6D7B441-54F1-4F22-BE9F-9FF9CADB2EF9}" destId="{7D31F5C2-ABCE-4AF9-89B2-E04C21061F5D}" srcOrd="1" destOrd="0" presId="urn:microsoft.com/office/officeart/2018/2/layout/IconVerticalSolidList"/>
    <dgm:cxn modelId="{7AF30F56-DAAD-BE46-A07E-442B5216813F}" type="presParOf" srcId="{A6D7B441-54F1-4F22-BE9F-9FF9CADB2EF9}" destId="{BA39F2A6-14FC-428A-B337-1F05B272BB25}" srcOrd="2" destOrd="0" presId="urn:microsoft.com/office/officeart/2018/2/layout/IconVerticalSolidList"/>
    <dgm:cxn modelId="{005F67F0-0766-2343-AFC7-9BBC3FCC7122}" type="presParOf" srcId="{A6D7B441-54F1-4F22-BE9F-9FF9CADB2EF9}" destId="{2225834D-C382-4654-9D02-03772EB77E2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E4C263-C9A6-45D7-936B-22C4EEC8F8EA}">
      <dsp:nvSpPr>
        <dsp:cNvPr id="0" name=""/>
        <dsp:cNvSpPr/>
      </dsp:nvSpPr>
      <dsp:spPr>
        <a:xfrm>
          <a:off x="0" y="0"/>
          <a:ext cx="6298947" cy="13523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728DB9-D0FB-4EA2-B710-62972B2CE069}">
      <dsp:nvSpPr>
        <dsp:cNvPr id="0" name=""/>
        <dsp:cNvSpPr/>
      </dsp:nvSpPr>
      <dsp:spPr>
        <a:xfrm>
          <a:off x="409088" y="304858"/>
          <a:ext cx="743796" cy="7437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C0E40EA-C245-40B4-A247-91A70D01438B}">
      <dsp:nvSpPr>
        <dsp:cNvPr id="0" name=""/>
        <dsp:cNvSpPr/>
      </dsp:nvSpPr>
      <dsp:spPr>
        <a:xfrm>
          <a:off x="1561972" y="577"/>
          <a:ext cx="4736974" cy="13523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124" tIns="143124" rIns="143124" bIns="143124" numCol="1" spcCol="1270" anchor="ctr" anchorCtr="0">
          <a:noAutofit/>
        </a:bodyPr>
        <a:lstStyle/>
        <a:p>
          <a:pPr marL="0" lvl="0" indent="0" algn="l" defTabSz="1111250">
            <a:lnSpc>
              <a:spcPct val="100000"/>
            </a:lnSpc>
            <a:spcBef>
              <a:spcPct val="0"/>
            </a:spcBef>
            <a:spcAft>
              <a:spcPct val="35000"/>
            </a:spcAft>
            <a:buNone/>
          </a:pPr>
          <a:r>
            <a:rPr lang="en-US" sz="2500" b="1" kern="1200" dirty="0">
              <a:solidFill>
                <a:srgbClr val="002060"/>
              </a:solidFill>
            </a:rPr>
            <a:t>Introduction</a:t>
          </a:r>
        </a:p>
        <a:p>
          <a:pPr marL="0" lvl="0" indent="0" algn="l" defTabSz="1111250">
            <a:lnSpc>
              <a:spcPct val="100000"/>
            </a:lnSpc>
            <a:spcBef>
              <a:spcPct val="0"/>
            </a:spcBef>
            <a:spcAft>
              <a:spcPct val="35000"/>
            </a:spcAft>
            <a:buNone/>
          </a:pPr>
          <a:r>
            <a:rPr lang="en-US" sz="1800" kern="1200" dirty="0">
              <a:solidFill>
                <a:srgbClr val="002060"/>
              </a:solidFill>
            </a:rPr>
            <a:t>Background, Objectives, and Importance</a:t>
          </a:r>
        </a:p>
      </dsp:txBody>
      <dsp:txXfrm>
        <a:off x="1561972" y="577"/>
        <a:ext cx="4736974" cy="1352357"/>
      </dsp:txXfrm>
    </dsp:sp>
    <dsp:sp modelId="{42E21B6B-4952-408D-9BBB-1A7AEB9A403F}">
      <dsp:nvSpPr>
        <dsp:cNvPr id="0" name=""/>
        <dsp:cNvSpPr/>
      </dsp:nvSpPr>
      <dsp:spPr>
        <a:xfrm>
          <a:off x="0" y="1691024"/>
          <a:ext cx="6298947" cy="13523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C74466-D4CA-49F1-B545-1296DA19F292}">
      <dsp:nvSpPr>
        <dsp:cNvPr id="0" name=""/>
        <dsp:cNvSpPr/>
      </dsp:nvSpPr>
      <dsp:spPr>
        <a:xfrm>
          <a:off x="409088" y="1995305"/>
          <a:ext cx="743796" cy="7437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5F87174-AD4C-465D-BACB-A83A5D80C58E}">
      <dsp:nvSpPr>
        <dsp:cNvPr id="0" name=""/>
        <dsp:cNvSpPr/>
      </dsp:nvSpPr>
      <dsp:spPr>
        <a:xfrm>
          <a:off x="1561972" y="1691024"/>
          <a:ext cx="4736974" cy="13523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124" tIns="143124" rIns="143124" bIns="143124" numCol="1" spcCol="1270" anchor="ctr" anchorCtr="0">
          <a:noAutofit/>
        </a:bodyPr>
        <a:lstStyle/>
        <a:p>
          <a:pPr marL="0" lvl="0" indent="0" algn="l" defTabSz="1111250">
            <a:lnSpc>
              <a:spcPct val="100000"/>
            </a:lnSpc>
            <a:spcBef>
              <a:spcPct val="0"/>
            </a:spcBef>
            <a:spcAft>
              <a:spcPct val="35000"/>
            </a:spcAft>
            <a:buNone/>
          </a:pPr>
          <a:r>
            <a:rPr lang="en-US" sz="2500" b="1" kern="1200" dirty="0">
              <a:solidFill>
                <a:srgbClr val="002060"/>
              </a:solidFill>
            </a:rPr>
            <a:t>Project overview</a:t>
          </a:r>
        </a:p>
        <a:p>
          <a:pPr marL="0" lvl="0" indent="0" algn="l" defTabSz="1111250">
            <a:lnSpc>
              <a:spcPct val="100000"/>
            </a:lnSpc>
            <a:spcBef>
              <a:spcPct val="0"/>
            </a:spcBef>
            <a:spcAft>
              <a:spcPct val="35000"/>
            </a:spcAft>
            <a:buNone/>
          </a:pPr>
          <a:r>
            <a:rPr lang="en-US" sz="1800" kern="1200" dirty="0">
              <a:solidFill>
                <a:srgbClr val="002060"/>
              </a:solidFill>
            </a:rPr>
            <a:t>Retrieve, Cleanup, and Enhance</a:t>
          </a:r>
        </a:p>
      </dsp:txBody>
      <dsp:txXfrm>
        <a:off x="1561972" y="1691024"/>
        <a:ext cx="4736974" cy="1352357"/>
      </dsp:txXfrm>
    </dsp:sp>
    <dsp:sp modelId="{4951CEA7-F211-422B-9C43-E04D30B3E7B3}">
      <dsp:nvSpPr>
        <dsp:cNvPr id="0" name=""/>
        <dsp:cNvSpPr/>
      </dsp:nvSpPr>
      <dsp:spPr>
        <a:xfrm>
          <a:off x="0" y="3381471"/>
          <a:ext cx="6298947" cy="13523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31F5C2-ABCE-4AF9-89B2-E04C21061F5D}">
      <dsp:nvSpPr>
        <dsp:cNvPr id="0" name=""/>
        <dsp:cNvSpPr/>
      </dsp:nvSpPr>
      <dsp:spPr>
        <a:xfrm>
          <a:off x="409088" y="3685752"/>
          <a:ext cx="743796" cy="7437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225834D-C382-4654-9D02-03772EB77E28}">
      <dsp:nvSpPr>
        <dsp:cNvPr id="0" name=""/>
        <dsp:cNvSpPr/>
      </dsp:nvSpPr>
      <dsp:spPr>
        <a:xfrm>
          <a:off x="1561972" y="3381471"/>
          <a:ext cx="4736974" cy="13523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124" tIns="143124" rIns="143124" bIns="143124" numCol="1" spcCol="1270" anchor="ctr" anchorCtr="0">
          <a:noAutofit/>
        </a:bodyPr>
        <a:lstStyle/>
        <a:p>
          <a:pPr marL="0" lvl="0" indent="0" algn="l" defTabSz="1111250">
            <a:lnSpc>
              <a:spcPct val="100000"/>
            </a:lnSpc>
            <a:spcBef>
              <a:spcPct val="0"/>
            </a:spcBef>
            <a:spcAft>
              <a:spcPct val="35000"/>
            </a:spcAft>
            <a:buNone/>
          </a:pPr>
          <a:r>
            <a:rPr lang="en-US" sz="2500" b="1" kern="1200" dirty="0">
              <a:solidFill>
                <a:srgbClr val="002060"/>
              </a:solidFill>
            </a:rPr>
            <a:t>Conclusion</a:t>
          </a:r>
        </a:p>
        <a:p>
          <a:pPr marL="0" lvl="0" indent="0" algn="l" defTabSz="1111250">
            <a:lnSpc>
              <a:spcPct val="100000"/>
            </a:lnSpc>
            <a:spcBef>
              <a:spcPct val="0"/>
            </a:spcBef>
            <a:spcAft>
              <a:spcPct val="35000"/>
            </a:spcAft>
            <a:buNone/>
          </a:pPr>
          <a:r>
            <a:rPr lang="en-US" sz="1800" kern="1200" dirty="0">
              <a:solidFill>
                <a:srgbClr val="002060"/>
              </a:solidFill>
            </a:rPr>
            <a:t>Limitations and Future Improvements</a:t>
          </a:r>
        </a:p>
      </dsp:txBody>
      <dsp:txXfrm>
        <a:off x="1561972" y="3381471"/>
        <a:ext cx="4736974" cy="135235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svg>
</file>

<file path=ppt/media/image24.png>
</file>

<file path=ppt/media/image3.svg>
</file>

<file path=ppt/media/image4.png>
</file>

<file path=ppt/media/image5.sv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2991E6C5-A9A5-564E-A6FB-36ECEA6A520B}" type="datetimeFigureOut">
              <a:rPr lang="en-US" smtClean="0"/>
              <a:pPr/>
              <a:t>8/21/25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C6ADF5F3-A0EA-F94B-9DFA-A90CCD71FD1D}" type="slidenum">
              <a:rPr lang="en-US" smtClean="0"/>
              <a:pPr/>
              <a:t>‹#›</a:t>
            </a:fld>
            <a:endParaRPr lang="en-US" dirty="0"/>
          </a:p>
        </p:txBody>
      </p:sp>
    </p:spTree>
    <p:extLst>
      <p:ext uri="{BB962C8B-B14F-4D97-AF65-F5344CB8AC3E}">
        <p14:creationId xmlns:p14="http://schemas.microsoft.com/office/powerpoint/2010/main" val="1803399158"/>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1</a:t>
            </a:fld>
            <a:endParaRPr lang="en-US" dirty="0"/>
          </a:p>
        </p:txBody>
      </p:sp>
    </p:spTree>
    <p:extLst>
      <p:ext uri="{BB962C8B-B14F-4D97-AF65-F5344CB8AC3E}">
        <p14:creationId xmlns:p14="http://schemas.microsoft.com/office/powerpoint/2010/main" val="24477279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10</a:t>
            </a:fld>
            <a:endParaRPr lang="en-US" dirty="0"/>
          </a:p>
        </p:txBody>
      </p:sp>
    </p:spTree>
    <p:extLst>
      <p:ext uri="{BB962C8B-B14F-4D97-AF65-F5344CB8AC3E}">
        <p14:creationId xmlns:p14="http://schemas.microsoft.com/office/powerpoint/2010/main" val="1545751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11</a:t>
            </a:fld>
            <a:endParaRPr lang="en-US" dirty="0"/>
          </a:p>
        </p:txBody>
      </p:sp>
    </p:spTree>
    <p:extLst>
      <p:ext uri="{BB962C8B-B14F-4D97-AF65-F5344CB8AC3E}">
        <p14:creationId xmlns:p14="http://schemas.microsoft.com/office/powerpoint/2010/main" val="1130079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13</a:t>
            </a:fld>
            <a:endParaRPr lang="en-US" dirty="0"/>
          </a:p>
        </p:txBody>
      </p:sp>
    </p:spTree>
    <p:extLst>
      <p:ext uri="{BB962C8B-B14F-4D97-AF65-F5344CB8AC3E}">
        <p14:creationId xmlns:p14="http://schemas.microsoft.com/office/powerpoint/2010/main" val="1156832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C6ADF5F3-A0EA-F94B-9DFA-A90CCD71FD1D}" type="slidenum">
              <a:rPr lang="en-US" smtClean="0"/>
              <a:pPr/>
              <a:t>2</a:t>
            </a:fld>
            <a:endParaRPr lang="en-US" dirty="0"/>
          </a:p>
        </p:txBody>
      </p:sp>
    </p:spTree>
    <p:extLst>
      <p:ext uri="{BB962C8B-B14F-4D97-AF65-F5344CB8AC3E}">
        <p14:creationId xmlns:p14="http://schemas.microsoft.com/office/powerpoint/2010/main" val="947619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3</a:t>
            </a:fld>
            <a:endParaRPr lang="en-US" dirty="0"/>
          </a:p>
        </p:txBody>
      </p:sp>
    </p:spTree>
    <p:extLst>
      <p:ext uri="{BB962C8B-B14F-4D97-AF65-F5344CB8AC3E}">
        <p14:creationId xmlns:p14="http://schemas.microsoft.com/office/powerpoint/2010/main" val="3192277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sz="1200" b="0" i="0" kern="1200" dirty="0">
              <a:solidFill>
                <a:schemeClr val="tx1"/>
              </a:solidFill>
              <a:effectLst/>
              <a:latin typeface="Arial" panose="020B0604020202020204" pitchFamily="34" charset="0"/>
              <a:ea typeface="+mn-ea"/>
              <a:cs typeface="+mn-cs"/>
            </a:endParaRPr>
          </a:p>
        </p:txBody>
      </p:sp>
      <p:sp>
        <p:nvSpPr>
          <p:cNvPr id="4" name="Slide Number Placeholder 3"/>
          <p:cNvSpPr>
            <a:spLocks noGrp="1"/>
          </p:cNvSpPr>
          <p:nvPr>
            <p:ph type="sldNum" sz="quarter" idx="5"/>
          </p:nvPr>
        </p:nvSpPr>
        <p:spPr/>
        <p:txBody>
          <a:bodyPr/>
          <a:lstStyle/>
          <a:p>
            <a:fld id="{C6ADF5F3-A0EA-F94B-9DFA-A90CCD71FD1D}" type="slidenum">
              <a:rPr lang="en-US" smtClean="0"/>
              <a:pPr/>
              <a:t>4</a:t>
            </a:fld>
            <a:endParaRPr lang="en-US" dirty="0"/>
          </a:p>
        </p:txBody>
      </p:sp>
    </p:spTree>
    <p:extLst>
      <p:ext uri="{BB962C8B-B14F-4D97-AF65-F5344CB8AC3E}">
        <p14:creationId xmlns:p14="http://schemas.microsoft.com/office/powerpoint/2010/main" val="2099669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0"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5</a:t>
            </a:fld>
            <a:endParaRPr lang="en-US" dirty="0"/>
          </a:p>
        </p:txBody>
      </p:sp>
    </p:spTree>
    <p:extLst>
      <p:ext uri="{BB962C8B-B14F-4D97-AF65-F5344CB8AC3E}">
        <p14:creationId xmlns:p14="http://schemas.microsoft.com/office/powerpoint/2010/main" val="713444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6</a:t>
            </a:fld>
            <a:endParaRPr lang="en-US" dirty="0"/>
          </a:p>
        </p:txBody>
      </p:sp>
    </p:spTree>
    <p:extLst>
      <p:ext uri="{BB962C8B-B14F-4D97-AF65-F5344CB8AC3E}">
        <p14:creationId xmlns:p14="http://schemas.microsoft.com/office/powerpoint/2010/main" val="665932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0"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7</a:t>
            </a:fld>
            <a:endParaRPr lang="en-US" dirty="0"/>
          </a:p>
        </p:txBody>
      </p:sp>
    </p:spTree>
    <p:extLst>
      <p:ext uri="{BB962C8B-B14F-4D97-AF65-F5344CB8AC3E}">
        <p14:creationId xmlns:p14="http://schemas.microsoft.com/office/powerpoint/2010/main" val="1059580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54354C-5E18-8E5C-F932-6A1B223E25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FBA2E6-4566-93EA-58C0-1695F5A9F0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562061-8807-869F-459B-28603EE2AC30}"/>
              </a:ext>
            </a:extLst>
          </p:cNvPr>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D81BB4AD-9C55-1816-FC5D-65BD5D9FC4A8}"/>
              </a:ext>
            </a:extLst>
          </p:cNvPr>
          <p:cNvSpPr>
            <a:spLocks noGrp="1"/>
          </p:cNvSpPr>
          <p:nvPr>
            <p:ph type="sldNum" sz="quarter" idx="5"/>
          </p:nvPr>
        </p:nvSpPr>
        <p:spPr/>
        <p:txBody>
          <a:bodyPr/>
          <a:lstStyle/>
          <a:p>
            <a:fld id="{C6ADF5F3-A0EA-F94B-9DFA-A90CCD71FD1D}" type="slidenum">
              <a:rPr lang="en-US" smtClean="0"/>
              <a:pPr/>
              <a:t>8</a:t>
            </a:fld>
            <a:endParaRPr lang="en-US" dirty="0"/>
          </a:p>
        </p:txBody>
      </p:sp>
    </p:spTree>
    <p:extLst>
      <p:ext uri="{BB962C8B-B14F-4D97-AF65-F5344CB8AC3E}">
        <p14:creationId xmlns:p14="http://schemas.microsoft.com/office/powerpoint/2010/main" val="2503443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C6ADF5F3-A0EA-F94B-9DFA-A90CCD71FD1D}" type="slidenum">
              <a:rPr lang="en-US" smtClean="0"/>
              <a:pPr/>
              <a:t>9</a:t>
            </a:fld>
            <a:endParaRPr lang="en-US" dirty="0"/>
          </a:p>
        </p:txBody>
      </p:sp>
    </p:spTree>
    <p:extLst>
      <p:ext uri="{BB962C8B-B14F-4D97-AF65-F5344CB8AC3E}">
        <p14:creationId xmlns:p14="http://schemas.microsoft.com/office/powerpoint/2010/main" val="2792741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201804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809853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0093508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2310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CBA3-43AA-1B9D-1DAE-BC0AEC667B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E73011-FAC0-BFBE-3964-891CF5F383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BD0646-35B7-E709-44FE-1A0B0A7D923C}"/>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5" name="Footer Placeholder 4">
            <a:extLst>
              <a:ext uri="{FF2B5EF4-FFF2-40B4-BE49-F238E27FC236}">
                <a16:creationId xmlns:a16="http://schemas.microsoft.com/office/drawing/2014/main" id="{95B89D39-B16C-B328-09AD-0DA5174C2C2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BBCD99-B325-B711-1DAA-0CB3F9049F33}"/>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558274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422AE-94DC-0447-9574-1ED00A1AE5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471544-51BD-622B-ED2E-512F67360A60}"/>
              </a:ext>
            </a:extLst>
          </p:cNvPr>
          <p:cNvSpPr>
            <a:spLocks noGrp="1"/>
          </p:cNvSpPr>
          <p:nvPr>
            <p:ph sz="half" idx="1"/>
          </p:nvPr>
        </p:nvSpPr>
        <p:spPr>
          <a:xfrm>
            <a:off x="293595" y="1227231"/>
            <a:ext cx="5468470" cy="51533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2A00E09-461D-1843-F24B-16BF6A0AFCB1}"/>
              </a:ext>
            </a:extLst>
          </p:cNvPr>
          <p:cNvSpPr>
            <a:spLocks noGrp="1"/>
          </p:cNvSpPr>
          <p:nvPr>
            <p:ph sz="half" idx="2"/>
          </p:nvPr>
        </p:nvSpPr>
        <p:spPr>
          <a:xfrm>
            <a:off x="6098242" y="1240677"/>
            <a:ext cx="5484158" cy="5146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25003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E2A641-3EC2-3B6D-CFC1-5C6E5931D102}"/>
              </a:ext>
            </a:extLst>
          </p:cNvPr>
          <p:cNvSpPr>
            <a:spLocks noGrp="1"/>
          </p:cNvSpPr>
          <p:nvPr>
            <p:ph type="body" idx="1"/>
          </p:nvPr>
        </p:nvSpPr>
        <p:spPr>
          <a:xfrm>
            <a:off x="286871" y="1176857"/>
            <a:ext cx="5488641" cy="571457"/>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F0F9B5C-8BE8-7C32-5F2A-50247FEB3D48}"/>
              </a:ext>
            </a:extLst>
          </p:cNvPr>
          <p:cNvSpPr>
            <a:spLocks noGrp="1"/>
          </p:cNvSpPr>
          <p:nvPr>
            <p:ph sz="half" idx="2"/>
          </p:nvPr>
        </p:nvSpPr>
        <p:spPr>
          <a:xfrm>
            <a:off x="286871" y="1869141"/>
            <a:ext cx="5486400" cy="44764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81C105-7E0F-8F71-3E22-7BA38744D386}"/>
              </a:ext>
            </a:extLst>
          </p:cNvPr>
          <p:cNvSpPr>
            <a:spLocks noGrp="1"/>
          </p:cNvSpPr>
          <p:nvPr>
            <p:ph type="body" sz="quarter" idx="3"/>
          </p:nvPr>
        </p:nvSpPr>
        <p:spPr>
          <a:xfrm>
            <a:off x="6111684" y="1174549"/>
            <a:ext cx="5486400" cy="576072"/>
          </a:xfrm>
        </p:spPr>
        <p:txBody>
          <a:bodyPr anchor="t"/>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49574EDB-EF27-F6BF-0587-79C6CC6D10F1}"/>
              </a:ext>
            </a:extLst>
          </p:cNvPr>
          <p:cNvSpPr>
            <a:spLocks noGrp="1"/>
          </p:cNvSpPr>
          <p:nvPr>
            <p:ph sz="quarter" idx="4"/>
          </p:nvPr>
        </p:nvSpPr>
        <p:spPr>
          <a:xfrm>
            <a:off x="6111684" y="1869140"/>
            <a:ext cx="5486400" cy="450476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2CAE6E58-ED20-BA3A-DDE5-08B09EC4649E}"/>
              </a:ext>
            </a:extLst>
          </p:cNvPr>
          <p:cNvSpPr>
            <a:spLocks noGrp="1"/>
          </p:cNvSpPr>
          <p:nvPr>
            <p:ph type="title"/>
          </p:nvPr>
        </p:nvSpPr>
        <p:spPr>
          <a:xfrm>
            <a:off x="286871" y="211751"/>
            <a:ext cx="11304494" cy="810225"/>
          </a:xfrm>
        </p:spPr>
        <p:txBody>
          <a:bodyPr/>
          <a:lstStyle/>
          <a:p>
            <a:r>
              <a:rPr lang="en-US"/>
              <a:t>Click to edit Master title style</a:t>
            </a:r>
          </a:p>
        </p:txBody>
      </p:sp>
    </p:spTree>
    <p:extLst>
      <p:ext uri="{BB962C8B-B14F-4D97-AF65-F5344CB8AC3E}">
        <p14:creationId xmlns:p14="http://schemas.microsoft.com/office/powerpoint/2010/main" val="71519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439DF-69AB-9C41-DA96-3C26770E6E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58D26F-769C-8FAA-7A82-56D071651533}"/>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4" name="Footer Placeholder 3">
            <a:extLst>
              <a:ext uri="{FF2B5EF4-FFF2-40B4-BE49-F238E27FC236}">
                <a16:creationId xmlns:a16="http://schemas.microsoft.com/office/drawing/2014/main" id="{FCB014CB-BE7B-1759-47B4-AC925175E9C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C0B82D80-C86E-90CC-4ACD-1D58BF0480A8}"/>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710633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D5C039-74D3-F94A-793A-B9B1CCD1669A}"/>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3" name="Footer Placeholder 2">
            <a:extLst>
              <a:ext uri="{FF2B5EF4-FFF2-40B4-BE49-F238E27FC236}">
                <a16:creationId xmlns:a16="http://schemas.microsoft.com/office/drawing/2014/main" id="{8916376F-CD32-50D8-C2E4-48FF3D38398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28CD6CB-12EF-FADD-1EBA-6A13C187DE6C}"/>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2910681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DA093-5E2E-172E-6FDF-8B2FC438D4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5BFA26-2231-FA85-E832-D4B173F83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2B7FE6-7428-B6C5-0243-66430C3BD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789828-F5F6-24F0-73F8-ED73A3521A00}"/>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6" name="Footer Placeholder 5">
            <a:extLst>
              <a:ext uri="{FF2B5EF4-FFF2-40B4-BE49-F238E27FC236}">
                <a16:creationId xmlns:a16="http://schemas.microsoft.com/office/drawing/2014/main" id="{06626BE6-E5B3-8E6A-FDD9-038B2693EBD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3EF1BAA-D34F-563F-AE57-08FC41733032}"/>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3787429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792D4-D2F6-661F-D2EB-886C4FDD53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ACB0B68-54BE-F3CF-A790-5DB2744DCA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7DC822-8C60-9D5D-0189-F9D06D5913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130E38-CE95-E977-E11A-586BB4BA1BE7}"/>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6" name="Footer Placeholder 5">
            <a:extLst>
              <a:ext uri="{FF2B5EF4-FFF2-40B4-BE49-F238E27FC236}">
                <a16:creationId xmlns:a16="http://schemas.microsoft.com/office/drawing/2014/main" id="{37445DB4-CC3D-BCB1-9E2F-29FAB94D98E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3A770D6-295C-A11D-A8C6-96AC4B62DAC3}"/>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2807076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475390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D62B3-04ED-5123-C9FA-89BEFD5BEC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ECC25-6343-112F-21C2-CBCD17269E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0EAAC6-1EF1-9442-A86A-F378107AAB3A}"/>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5" name="Footer Placeholder 4">
            <a:extLst>
              <a:ext uri="{FF2B5EF4-FFF2-40B4-BE49-F238E27FC236}">
                <a16:creationId xmlns:a16="http://schemas.microsoft.com/office/drawing/2014/main" id="{F834AD44-7F42-E830-BEE7-B6A0D977FF2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0FF2615-3BA5-CDCB-B3D8-3E289D4AEE58}"/>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39020437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772304-E1E7-DFD5-EDA3-BD6143C64A3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346391-19C2-F3D0-72EB-59BD705E12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FDC0E8-2178-932A-4A6A-F37CE512DE8A}"/>
              </a:ext>
            </a:extLst>
          </p:cNvPr>
          <p:cNvSpPr>
            <a:spLocks noGrp="1"/>
          </p:cNvSpPr>
          <p:nvPr>
            <p:ph type="dt" sz="half" idx="10"/>
          </p:nvPr>
        </p:nvSpPr>
        <p:spPr>
          <a:xfrm>
            <a:off x="838200" y="6356350"/>
            <a:ext cx="2743200" cy="365125"/>
          </a:xfrm>
          <a:prstGeom prst="rect">
            <a:avLst/>
          </a:prstGeom>
        </p:spPr>
        <p:txBody>
          <a:bodyPr/>
          <a:lstStyle/>
          <a:p>
            <a:fld id="{C8A803C8-F3CB-0F4A-B8E2-50BD7D83ECFD}" type="datetimeFigureOut">
              <a:rPr lang="en-US" smtClean="0"/>
              <a:t>8/21/25</a:t>
            </a:fld>
            <a:endParaRPr lang="en-US"/>
          </a:p>
        </p:txBody>
      </p:sp>
      <p:sp>
        <p:nvSpPr>
          <p:cNvPr id="5" name="Footer Placeholder 4">
            <a:extLst>
              <a:ext uri="{FF2B5EF4-FFF2-40B4-BE49-F238E27FC236}">
                <a16:creationId xmlns:a16="http://schemas.microsoft.com/office/drawing/2014/main" id="{2700F022-5D20-30D8-602C-C526B717619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AA958B5F-755C-C0E2-2632-C4BCA48754EE}"/>
              </a:ext>
            </a:extLst>
          </p:cNvPr>
          <p:cNvSpPr>
            <a:spLocks noGrp="1"/>
          </p:cNvSpPr>
          <p:nvPr>
            <p:ph type="sldNum" sz="quarter" idx="12"/>
          </p:nvPr>
        </p:nvSpPr>
        <p:spPr>
          <a:xfrm>
            <a:off x="8610600" y="6356350"/>
            <a:ext cx="2743200" cy="365125"/>
          </a:xfrm>
          <a:prstGeom prst="rect">
            <a:avLst/>
          </a:prstGeom>
        </p:spPr>
        <p:txBody>
          <a:bodyPr/>
          <a:lstStyle/>
          <a:p>
            <a:fld id="{98B3FD44-018A-724D-AF08-84A63D5FD977}" type="slidenum">
              <a:rPr lang="en-US" smtClean="0"/>
              <a:t>‹#›</a:t>
            </a:fld>
            <a:endParaRPr lang="en-US"/>
          </a:p>
        </p:txBody>
      </p:sp>
    </p:spTree>
    <p:extLst>
      <p:ext uri="{BB962C8B-B14F-4D97-AF65-F5344CB8AC3E}">
        <p14:creationId xmlns:p14="http://schemas.microsoft.com/office/powerpoint/2010/main" val="1314974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9306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1820008"/>
            <a:ext cx="5166360" cy="4525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1820008"/>
            <a:ext cx="5166360" cy="4525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071854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665754"/>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1830909"/>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2584938"/>
            <a:ext cx="5166360" cy="37609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1795739"/>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2540977"/>
            <a:ext cx="5166360" cy="380495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950418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BC51AAF-75FE-728B-643F-DD2E30798078}"/>
              </a:ext>
            </a:extLst>
          </p:cNvPr>
          <p:cNvSpPr>
            <a:spLocks noGrp="1"/>
          </p:cNvSpPr>
          <p:nvPr>
            <p:ph type="ftr" sz="quarter" idx="10"/>
          </p:nvPr>
        </p:nvSpPr>
        <p:spPr/>
        <p:txBody>
          <a:bodyPr/>
          <a:lstStyle/>
          <a:p>
            <a:endParaRPr lang="en-US" dirty="0"/>
          </a:p>
        </p:txBody>
      </p:sp>
      <p:sp>
        <p:nvSpPr>
          <p:cNvPr id="4" name="Title 3">
            <a:extLst>
              <a:ext uri="{FF2B5EF4-FFF2-40B4-BE49-F238E27FC236}">
                <a16:creationId xmlns:a16="http://schemas.microsoft.com/office/drawing/2014/main" id="{C671F30F-5EA7-CA7C-3361-0EEE103BF10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46996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019284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123093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a:xfrm>
            <a:off x="521208" y="6419088"/>
            <a:ext cx="2743200" cy="365125"/>
          </a:xfrm>
          <a:prstGeom prst="rect">
            <a:avLst/>
          </a:prstGeom>
        </p:spPr>
        <p:txBody>
          <a:bodyPr/>
          <a:lstStyle/>
          <a:p>
            <a:fld id="{E80C50CD-E178-4744-9B35-B2F624D6C5E9}" type="datetimeFigureOut">
              <a:rPr lang="en-US" smtClean="0"/>
              <a:t>8/21/25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a:xfrm>
            <a:off x="11457432" y="6419088"/>
            <a:ext cx="640080" cy="365125"/>
          </a:xfrm>
          <a:prstGeom prst="rect">
            <a:avLst/>
          </a:prstGeom>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97015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10"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6921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1793631"/>
            <a:ext cx="11155680" cy="455230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1335804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72" r:id="rId6"/>
    <p:sldLayoutId id="2147483666" r:id="rId7"/>
    <p:sldLayoutId id="2147483665" r:id="rId8"/>
    <p:sldLayoutId id="2147483664" r:id="rId9"/>
    <p:sldLayoutId id="2147483663" r:id="rId10"/>
    <p:sldLayoutId id="2147483662" r:id="rId11"/>
    <p:sldLayoutId id="2147483661" r:id="rId12"/>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F4C983-853C-8C31-C9E3-43900A0A4ABB}"/>
              </a:ext>
            </a:extLst>
          </p:cNvPr>
          <p:cNvSpPr>
            <a:spLocks noGrp="1"/>
          </p:cNvSpPr>
          <p:nvPr>
            <p:ph type="title"/>
          </p:nvPr>
        </p:nvSpPr>
        <p:spPr>
          <a:xfrm>
            <a:off x="286871" y="244101"/>
            <a:ext cx="11304494" cy="7778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4C7A6C-B018-0851-D234-9FAB86F5FF14}"/>
              </a:ext>
            </a:extLst>
          </p:cNvPr>
          <p:cNvSpPr>
            <a:spLocks noGrp="1"/>
          </p:cNvSpPr>
          <p:nvPr>
            <p:ph type="body" idx="1"/>
          </p:nvPr>
        </p:nvSpPr>
        <p:spPr>
          <a:xfrm>
            <a:off x="286869" y="1159996"/>
            <a:ext cx="11331389" cy="50659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894744"/>
      </p:ext>
    </p:extLst>
  </p:cSld>
  <p:clrMap bg1="lt1" tx1="dk1" bg2="lt2" tx2="dk2" accent1="accent1" accent2="accent2" accent3="accent3" accent4="accent4" accent5="accent5" accent6="accent6" hlink="hlink" folHlink="folHlink"/>
  <p:sldLayoutIdLst>
    <p:sldLayoutId id="2147483675"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jpeg"/></Relationships>
</file>

<file path=ppt/slides/_rels/slide12.xml.rels><?xml version="1.0" encoding="UTF-8" standalone="yes"?>
<Relationships xmlns="http://schemas.openxmlformats.org/package/2006/relationships"><Relationship Id="rId3" Type="http://schemas.openxmlformats.org/officeDocument/2006/relationships/hyperlink" Target="https://www.usgs.gov/centers/community-for-data-integration-cdi/what-we-do" TargetMode="External"/><Relationship Id="rId2" Type="http://schemas.openxmlformats.org/officeDocument/2006/relationships/hyperlink" Target="https://doi.org/10.1038/s41597-024-02956-3" TargetMode="External"/><Relationship Id="rId1" Type="http://schemas.openxmlformats.org/officeDocument/2006/relationships/slideLayout" Target="../slideLayouts/slideLayout13.xml"/><Relationship Id="rId6" Type="http://schemas.openxmlformats.org/officeDocument/2006/relationships/hyperlink" Target="https://doi.org/10.1038/sdata.2016.18/" TargetMode="External"/><Relationship Id="rId5" Type="http://schemas.openxmlformats.org/officeDocument/2006/relationships/hyperlink" Target="https://doi.org/10.1016/j.ecoinf.2021.101245" TargetMode="External"/><Relationship Id="rId4" Type="http://schemas.openxmlformats.org/officeDocument/2006/relationships/hyperlink" Target="https://www.usgs.gov/centers/community-for-data-integration-cdi/participat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1.jpeg"/><Relationship Id="rId5" Type="http://schemas.openxmlformats.org/officeDocument/2006/relationships/image" Target="../media/image10.png"/><Relationship Id="rId4" Type="http://schemas.openxmlformats.org/officeDocument/2006/relationships/hyperlink" Target="https://www.google.com/url?sa=i&amp;url=https%3A%2F%2Fcontent.govdelivery.com%2Faccounts%2FUSDOIGS%2Fbulletins%2F33c085a&amp;psig=AOvVaw3C1iVdmyypTujWJWU_EOxj&amp;ust=1755832133224000&amp;source=images&amp;cd=vfe&amp;opi=89978449&amp;ved=0CBYQjRxqFwoTCMCigsj2mo8DFQAAAAAdAAAAABA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8F87"/>
        </a:solidFill>
        <a:effectLst/>
      </p:bgPr>
    </p:bg>
    <p:spTree>
      <p:nvGrpSpPr>
        <p:cNvPr id="1" name="">
          <a:extLst>
            <a:ext uri="{FF2B5EF4-FFF2-40B4-BE49-F238E27FC236}">
              <a16:creationId xmlns:a16="http://schemas.microsoft.com/office/drawing/2014/main" id="{2C9341B2-CB60-4DDF-6BE1-B71889B6F9A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101DF89-A71E-1421-9376-B5D1F73F5674}"/>
              </a:ext>
            </a:extLst>
          </p:cNvPr>
          <p:cNvPicPr>
            <a:picLocks noChangeAspect="1"/>
          </p:cNvPicPr>
          <p:nvPr/>
        </p:nvPicPr>
        <p:blipFill>
          <a:blip r:embed="rId3"/>
          <a:srcRect t="30897" r="9091"/>
          <a:stretch>
            <a:fill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AFC261CD-9E0C-7039-8DE0-A60B7B8D41FC}"/>
              </a:ext>
            </a:extLst>
          </p:cNvPr>
          <p:cNvSpPr>
            <a:spLocks noGrp="1"/>
          </p:cNvSpPr>
          <p:nvPr>
            <p:ph type="ctrTitle"/>
          </p:nvPr>
        </p:nvSpPr>
        <p:spPr>
          <a:xfrm>
            <a:off x="438910" y="660400"/>
            <a:ext cx="5594246" cy="5702300"/>
          </a:xfrm>
          <a:solidFill>
            <a:schemeClr val="bg1">
              <a:alpha val="66745"/>
            </a:schemeClr>
          </a:solidFill>
        </p:spPr>
        <p:txBody>
          <a:bodyPr anchor="t">
            <a:noAutofit/>
          </a:bodyPr>
          <a:lstStyle/>
          <a:p>
            <a:pPr>
              <a:lnSpc>
                <a:spcPct val="90000"/>
              </a:lnSpc>
            </a:pPr>
            <a:r>
              <a:rPr lang="en-US" sz="5400" dirty="0">
                <a:solidFill>
                  <a:srgbClr val="002060"/>
                </a:solidFill>
              </a:rPr>
              <a:t>Building an Analysis-Ready Data Resource Using a Multi-Stage Pipeline</a:t>
            </a:r>
            <a:br>
              <a:rPr lang="en-US" sz="6000" dirty="0">
                <a:solidFill>
                  <a:srgbClr val="002060"/>
                </a:solidFill>
                <a:latin typeface="Arial" panose="020B0604020202020204" pitchFamily="34" charset="0"/>
                <a:cs typeface="Arial" panose="020B0604020202020204" pitchFamily="34" charset="0"/>
              </a:rPr>
            </a:br>
            <a:br>
              <a:rPr lang="en-US" sz="2000" dirty="0">
                <a:solidFill>
                  <a:srgbClr val="002060"/>
                </a:solidFill>
                <a:latin typeface="Arial" panose="020B0604020202020204" pitchFamily="34" charset="0"/>
                <a:cs typeface="Arial" panose="020B0604020202020204" pitchFamily="34" charset="0"/>
              </a:rPr>
            </a:br>
            <a:br>
              <a:rPr lang="en-US" sz="2000" dirty="0">
                <a:solidFill>
                  <a:srgbClr val="002060"/>
                </a:solidFill>
                <a:latin typeface="Arial" panose="020B0604020202020204" pitchFamily="34" charset="0"/>
                <a:cs typeface="Arial" panose="020B0604020202020204" pitchFamily="34" charset="0"/>
              </a:rPr>
            </a:br>
            <a:br>
              <a:rPr lang="en-US" sz="2000" dirty="0">
                <a:solidFill>
                  <a:srgbClr val="002060"/>
                </a:solidFill>
                <a:latin typeface="Arial" panose="020B0604020202020204" pitchFamily="34" charset="0"/>
                <a:cs typeface="Arial" panose="020B0604020202020204" pitchFamily="34" charset="0"/>
              </a:rPr>
            </a:br>
            <a:r>
              <a:rPr lang="en-US" sz="1800" dirty="0">
                <a:solidFill>
                  <a:srgbClr val="002060"/>
                </a:solidFill>
                <a:latin typeface="Arial" panose="020B0604020202020204" pitchFamily="34" charset="0"/>
                <a:cs typeface="Arial" panose="020B0604020202020204" pitchFamily="34" charset="0"/>
              </a:rPr>
              <a:t>Grace Donovan</a:t>
            </a:r>
            <a:br>
              <a:rPr lang="en-US" sz="1800" dirty="0">
                <a:solidFill>
                  <a:srgbClr val="002060"/>
                </a:solidFill>
                <a:latin typeface="Arial" panose="020B0604020202020204" pitchFamily="34" charset="0"/>
                <a:cs typeface="Arial" panose="020B0604020202020204" pitchFamily="34" charset="0"/>
              </a:rPr>
            </a:br>
            <a:r>
              <a:rPr lang="en-US" sz="1800" b="0" dirty="0">
                <a:solidFill>
                  <a:srgbClr val="002060"/>
                </a:solidFill>
                <a:latin typeface="Arial" panose="020B0604020202020204" pitchFamily="34" charset="0"/>
                <a:cs typeface="Arial" panose="020B0604020202020204" pitchFamily="34" charset="0"/>
              </a:rPr>
              <a:t>MSDE/MSDS Practicum 2</a:t>
            </a:r>
            <a:br>
              <a:rPr lang="en-US" sz="1800" b="0" dirty="0">
                <a:solidFill>
                  <a:srgbClr val="002060"/>
                </a:solidFill>
                <a:latin typeface="Arial" panose="020B0604020202020204" pitchFamily="34" charset="0"/>
                <a:cs typeface="Arial" panose="020B0604020202020204" pitchFamily="34" charset="0"/>
              </a:rPr>
            </a:br>
            <a:r>
              <a:rPr lang="en-US" sz="1800" b="0" dirty="0">
                <a:solidFill>
                  <a:srgbClr val="002060"/>
                </a:solidFill>
                <a:latin typeface="Arial" panose="020B0604020202020204" pitchFamily="34" charset="0"/>
                <a:cs typeface="Arial" panose="020B0604020202020204" pitchFamily="34" charset="0"/>
              </a:rPr>
              <a:t>Regis University</a:t>
            </a:r>
            <a:br>
              <a:rPr lang="en-US" sz="1800" b="0" dirty="0">
                <a:solidFill>
                  <a:srgbClr val="002060"/>
                </a:solidFill>
                <a:latin typeface="Arial" panose="020B0604020202020204" pitchFamily="34" charset="0"/>
                <a:cs typeface="Arial" panose="020B0604020202020204" pitchFamily="34" charset="0"/>
              </a:rPr>
            </a:br>
            <a:r>
              <a:rPr lang="en-US" sz="1800" b="0" dirty="0">
                <a:solidFill>
                  <a:srgbClr val="002060"/>
                </a:solidFill>
                <a:latin typeface="Arial" panose="020B0604020202020204" pitchFamily="34" charset="0"/>
                <a:cs typeface="Arial" panose="020B0604020202020204" pitchFamily="34" charset="0"/>
              </a:rPr>
              <a:t>August 21, 2025</a:t>
            </a:r>
          </a:p>
        </p:txBody>
      </p:sp>
    </p:spTree>
    <p:extLst>
      <p:ext uri="{BB962C8B-B14F-4D97-AF65-F5344CB8AC3E}">
        <p14:creationId xmlns:p14="http://schemas.microsoft.com/office/powerpoint/2010/main" val="402861391"/>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6">
            <a:extLst>
              <a:ext uri="{FF2B5EF4-FFF2-40B4-BE49-F238E27FC236}">
                <a16:creationId xmlns:a16="http://schemas.microsoft.com/office/drawing/2014/main" id="{C8FE2B4C-2B81-D037-351C-EC8F094C2515}"/>
              </a:ext>
            </a:extLst>
          </p:cNvPr>
          <p:cNvSpPr>
            <a:spLocks noGrp="1"/>
          </p:cNvSpPr>
          <p:nvPr>
            <p:ph type="title"/>
          </p:nvPr>
        </p:nvSpPr>
        <p:spPr>
          <a:xfrm>
            <a:off x="5360372" y="152401"/>
            <a:ext cx="4156512" cy="1340176"/>
          </a:xfrm>
        </p:spPr>
        <p:txBody>
          <a:bodyPr anchor="ctr">
            <a:normAutofit/>
          </a:bodyPr>
          <a:lstStyle/>
          <a:p>
            <a:r>
              <a:rPr lang="en-US" sz="4800" b="1" dirty="0">
                <a:solidFill>
                  <a:srgbClr val="002060"/>
                </a:solidFill>
              </a:rPr>
              <a:t>Limitations</a:t>
            </a:r>
            <a:endParaRPr lang="en-US" sz="4800" dirty="0">
              <a:solidFill>
                <a:srgbClr val="002060"/>
              </a:solidFill>
            </a:endParaRPr>
          </a:p>
        </p:txBody>
      </p:sp>
      <p:pic>
        <p:nvPicPr>
          <p:cNvPr id="19" name="Picture 18" descr="Computer script on a screen">
            <a:extLst>
              <a:ext uri="{FF2B5EF4-FFF2-40B4-BE49-F238E27FC236}">
                <a16:creationId xmlns:a16="http://schemas.microsoft.com/office/drawing/2014/main" id="{0CF0F33C-2E45-E96B-6032-F9A02F091F44}"/>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rcRect l="447" r="40219" b="-2"/>
          <a:stretch>
            <a:fillRect/>
          </a:stretch>
        </p:blipFill>
        <p:spPr>
          <a:xfrm>
            <a:off x="-1" y="-2"/>
            <a:ext cx="5143501" cy="6858002"/>
          </a:xfrm>
          <a:prstGeom prst="rect">
            <a:avLst/>
          </a:prstGeom>
        </p:spPr>
      </p:pic>
      <p:sp>
        <p:nvSpPr>
          <p:cNvPr id="3" name="Content Placeholder 2">
            <a:extLst>
              <a:ext uri="{FF2B5EF4-FFF2-40B4-BE49-F238E27FC236}">
                <a16:creationId xmlns:a16="http://schemas.microsoft.com/office/drawing/2014/main" id="{C1656331-6C53-5A72-3C3A-0C11EC505D2C}"/>
              </a:ext>
            </a:extLst>
          </p:cNvPr>
          <p:cNvSpPr>
            <a:spLocks noGrp="1"/>
          </p:cNvSpPr>
          <p:nvPr>
            <p:ph idx="1"/>
          </p:nvPr>
        </p:nvSpPr>
        <p:spPr>
          <a:xfrm>
            <a:off x="5529262" y="1352550"/>
            <a:ext cx="5938838" cy="5314950"/>
          </a:xfrm>
        </p:spPr>
        <p:txBody>
          <a:bodyPr anchor="t">
            <a:normAutofit/>
          </a:bodyPr>
          <a:lstStyle/>
          <a:p>
            <a:r>
              <a:rPr lang="en-US" sz="2200" dirty="0">
                <a:solidFill>
                  <a:srgbClr val="002060"/>
                </a:solidFill>
              </a:rPr>
              <a:t>Missing and incomplete publicly accessible CDI project data</a:t>
            </a:r>
          </a:p>
          <a:p>
            <a:r>
              <a:rPr lang="en-US" sz="2200" dirty="0">
                <a:solidFill>
                  <a:srgbClr val="002060"/>
                </a:solidFill>
              </a:rPr>
              <a:t>Project personnel may not have ORCIDs or have different names associated with their ORCIDs</a:t>
            </a:r>
          </a:p>
          <a:p>
            <a:r>
              <a:rPr lang="en-US" sz="2200" dirty="0" err="1">
                <a:solidFill>
                  <a:srgbClr val="002060"/>
                </a:solidFill>
              </a:rPr>
              <a:t>xDD</a:t>
            </a:r>
            <a:r>
              <a:rPr lang="en-US" sz="2200" dirty="0">
                <a:solidFill>
                  <a:srgbClr val="002060"/>
                </a:solidFill>
              </a:rPr>
              <a:t> is not a comprehensive corpus of all published works by CDI project personnel</a:t>
            </a:r>
          </a:p>
          <a:p>
            <a:r>
              <a:rPr lang="en-US" sz="2200" dirty="0">
                <a:solidFill>
                  <a:srgbClr val="002060"/>
                </a:solidFill>
              </a:rPr>
              <a:t>Project personnel may not be acknowledging the CDI or have cited the CDI inconsistent ways in their outputs</a:t>
            </a:r>
          </a:p>
          <a:p>
            <a:r>
              <a:rPr lang="en-US" sz="2200" dirty="0">
                <a:solidFill>
                  <a:srgbClr val="002060"/>
                </a:solidFill>
              </a:rPr>
              <a:t>Heuristic matching errors</a:t>
            </a:r>
          </a:p>
          <a:p>
            <a:r>
              <a:rPr lang="en-US" sz="2200" dirty="0">
                <a:solidFill>
                  <a:srgbClr val="002060"/>
                </a:solidFill>
              </a:rPr>
              <a:t>Fixed database schema may require refactoring if new data types are included in the future</a:t>
            </a:r>
          </a:p>
        </p:txBody>
      </p:sp>
    </p:spTree>
    <p:extLst>
      <p:ext uri="{BB962C8B-B14F-4D97-AF65-F5344CB8AC3E}">
        <p14:creationId xmlns:p14="http://schemas.microsoft.com/office/powerpoint/2010/main" val="2889667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5F848-BC4F-86BB-B013-25449A4BD068}"/>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B009E69-231E-7861-2D57-258BAA2473E8}"/>
              </a:ext>
            </a:extLst>
          </p:cNvPr>
          <p:cNvPicPr>
            <a:picLocks noGrp="1" noChangeAspect="1"/>
          </p:cNvPicPr>
          <p:nvPr>
            <p:ph idx="1"/>
          </p:nvPr>
        </p:nvPicPr>
        <p:blipFill>
          <a:blip r:embed="rId3"/>
          <a:stretch>
            <a:fillRect/>
          </a:stretch>
        </p:blipFill>
        <p:spPr>
          <a:xfrm>
            <a:off x="377826" y="2794067"/>
            <a:ext cx="4742211" cy="3416233"/>
          </a:xfrm>
        </p:spPr>
      </p:pic>
      <p:sp>
        <p:nvSpPr>
          <p:cNvPr id="8" name="Heart 7">
            <a:extLst>
              <a:ext uri="{FF2B5EF4-FFF2-40B4-BE49-F238E27FC236}">
                <a16:creationId xmlns:a16="http://schemas.microsoft.com/office/drawing/2014/main" id="{8BA15872-F04E-E97F-B7BD-7574CB8D7A3F}"/>
              </a:ext>
            </a:extLst>
          </p:cNvPr>
          <p:cNvSpPr/>
          <p:nvPr/>
        </p:nvSpPr>
        <p:spPr>
          <a:xfrm>
            <a:off x="1510681" y="190500"/>
            <a:ext cx="2476500" cy="2228850"/>
          </a:xfrm>
          <a:prstGeom prst="heart">
            <a:avLst/>
          </a:prstGeom>
          <a:solidFill>
            <a:srgbClr val="D41C8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Data Integration</a:t>
            </a:r>
          </a:p>
        </p:txBody>
      </p:sp>
      <p:pic>
        <p:nvPicPr>
          <p:cNvPr id="1029" name="Picture 5" descr="Open source ML framework Streamlit raises $21m, launches sharing platform |  AI Business">
            <a:extLst>
              <a:ext uri="{FF2B5EF4-FFF2-40B4-BE49-F238E27FC236}">
                <a16:creationId xmlns:a16="http://schemas.microsoft.com/office/drawing/2014/main" id="{141ED167-D584-44F3-126D-A84C65F187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01050" y="1590370"/>
            <a:ext cx="3390900" cy="225833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496418F8-BD6E-361B-CDF4-B173F7875068}"/>
              </a:ext>
            </a:extLst>
          </p:cNvPr>
          <p:cNvSpPr txBox="1"/>
          <p:nvPr/>
        </p:nvSpPr>
        <p:spPr>
          <a:xfrm>
            <a:off x="5905500" y="4635639"/>
            <a:ext cx="6286500" cy="1400383"/>
          </a:xfrm>
          <a:prstGeom prst="rect">
            <a:avLst/>
          </a:prstGeom>
          <a:noFill/>
        </p:spPr>
        <p:txBody>
          <a:bodyPr wrap="square">
            <a:spAutoFit/>
          </a:bodyPr>
          <a:lstStyle/>
          <a:p>
            <a:pPr algn="ctr"/>
            <a:r>
              <a:rPr lang="en-US" sz="8500" dirty="0"/>
              <a:t>🗄️ = 📈🔍</a:t>
            </a:r>
          </a:p>
        </p:txBody>
      </p:sp>
      <p:pic>
        <p:nvPicPr>
          <p:cNvPr id="29" name="Graphic 28" descr="Database with solid fill">
            <a:extLst>
              <a:ext uri="{FF2B5EF4-FFF2-40B4-BE49-F238E27FC236}">
                <a16:creationId xmlns:a16="http://schemas.microsoft.com/office/drawing/2014/main" id="{714E85B1-7DDF-E1F4-9E3E-BAA61844552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53150" y="2095500"/>
            <a:ext cx="2000250" cy="2000250"/>
          </a:xfrm>
          <a:prstGeom prst="rect">
            <a:avLst/>
          </a:prstGeom>
        </p:spPr>
      </p:pic>
      <p:pic>
        <p:nvPicPr>
          <p:cNvPr id="30" name="Graphic 29" descr="Database with solid fill">
            <a:extLst>
              <a:ext uri="{FF2B5EF4-FFF2-40B4-BE49-F238E27FC236}">
                <a16:creationId xmlns:a16="http://schemas.microsoft.com/office/drawing/2014/main" id="{80E6DC17-9EC7-6BD6-A572-38CE12103A3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153150" y="704850"/>
            <a:ext cx="2000250" cy="2000250"/>
          </a:xfrm>
          <a:prstGeom prst="rect">
            <a:avLst/>
          </a:prstGeom>
        </p:spPr>
      </p:pic>
    </p:spTree>
    <p:extLst>
      <p:ext uri="{BB962C8B-B14F-4D97-AF65-F5344CB8AC3E}">
        <p14:creationId xmlns:p14="http://schemas.microsoft.com/office/powerpoint/2010/main" val="2811460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9"/>
                                        </p:tgtEl>
                                        <p:attrNameLst>
                                          <p:attrName>style.visibility</p:attrName>
                                        </p:attrNameLst>
                                      </p:cBhvr>
                                      <p:to>
                                        <p:strVal val="visible"/>
                                      </p:to>
                                    </p:set>
                                    <p:anim calcmode="lin" valueType="num">
                                      <p:cBhvr additive="base">
                                        <p:cTn id="17" dur="500" fill="hold"/>
                                        <p:tgtEl>
                                          <p:spTgt spid="1029"/>
                                        </p:tgtEl>
                                        <p:attrNameLst>
                                          <p:attrName>ppt_x</p:attrName>
                                        </p:attrNameLst>
                                      </p:cBhvr>
                                      <p:tavLst>
                                        <p:tav tm="0">
                                          <p:val>
                                            <p:strVal val="#ppt_x"/>
                                          </p:val>
                                        </p:tav>
                                        <p:tav tm="100000">
                                          <p:val>
                                            <p:strVal val="#ppt_x"/>
                                          </p:val>
                                        </p:tav>
                                      </p:tavLst>
                                    </p:anim>
                                    <p:anim calcmode="lin" valueType="num">
                                      <p:cBhvr additive="base">
                                        <p:cTn id="18" dur="500" fill="hold"/>
                                        <p:tgtEl>
                                          <p:spTgt spid="10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65524-5900-1C72-E06C-5046694ADC83}"/>
              </a:ext>
            </a:extLst>
          </p:cNvPr>
          <p:cNvSpPr>
            <a:spLocks noGrp="1"/>
          </p:cNvSpPr>
          <p:nvPr>
            <p:ph type="title"/>
          </p:nvPr>
        </p:nvSpPr>
        <p:spPr/>
        <p:txBody>
          <a:bodyPr>
            <a:normAutofit/>
          </a:bodyPr>
          <a:lstStyle/>
          <a:p>
            <a:r>
              <a:rPr lang="en-US" b="1" dirty="0">
                <a:solidFill>
                  <a:srgbClr val="002060"/>
                </a:solidFill>
              </a:rPr>
              <a:t>References</a:t>
            </a:r>
          </a:p>
        </p:txBody>
      </p:sp>
      <p:sp>
        <p:nvSpPr>
          <p:cNvPr id="4" name="Content Placeholder 3">
            <a:extLst>
              <a:ext uri="{FF2B5EF4-FFF2-40B4-BE49-F238E27FC236}">
                <a16:creationId xmlns:a16="http://schemas.microsoft.com/office/drawing/2014/main" id="{9D852B17-A2DA-C654-204B-BE978F1C28F8}"/>
              </a:ext>
            </a:extLst>
          </p:cNvPr>
          <p:cNvSpPr>
            <a:spLocks noGrp="1"/>
          </p:cNvSpPr>
          <p:nvPr>
            <p:ph idx="1"/>
          </p:nvPr>
        </p:nvSpPr>
        <p:spPr/>
        <p:txBody>
          <a:bodyPr>
            <a:noAutofit/>
          </a:bodyPr>
          <a:lstStyle/>
          <a:p>
            <a:r>
              <a:rPr lang="en-US" sz="1600" dirty="0"/>
              <a:t>Cheng, C., Messerschmidt, L., Bravo, I. et al. A General Primer for Data Harmonization. </a:t>
            </a:r>
            <a:r>
              <a:rPr lang="en-US" sz="1600" i="1" dirty="0"/>
              <a:t>Sci Data</a:t>
            </a:r>
            <a:r>
              <a:rPr lang="en-US" sz="1600" dirty="0"/>
              <a:t> 11, 152 (2024). </a:t>
            </a:r>
            <a:r>
              <a:rPr lang="en-US" sz="1600" dirty="0">
                <a:hlinkClick r:id="rId2"/>
              </a:rPr>
              <a:t>https://doi.org/10.1038/s41597-024-02956-3</a:t>
            </a:r>
            <a:r>
              <a:rPr lang="en-US" sz="1600" dirty="0"/>
              <a:t>.</a:t>
            </a:r>
          </a:p>
          <a:p>
            <a:r>
              <a:rPr lang="en-US" sz="1600" dirty="0"/>
              <a:t>Community for Data Integration (CDI). (2025). What We Do, </a:t>
            </a:r>
            <a:r>
              <a:rPr lang="en-US" sz="1600" dirty="0">
                <a:hlinkClick r:id="rId3"/>
              </a:rPr>
              <a:t>https://www.usgs.gov/centers/community-for-data-integration-cdi/what-we-do</a:t>
            </a:r>
            <a:r>
              <a:rPr lang="en-US" sz="1600" dirty="0"/>
              <a:t>.</a:t>
            </a:r>
          </a:p>
          <a:p>
            <a:r>
              <a:rPr lang="en-US" sz="1600" dirty="0"/>
              <a:t>Community for Data Integration (CDI). (2025). Participate, </a:t>
            </a:r>
            <a:r>
              <a:rPr lang="en-US" sz="1600" dirty="0">
                <a:hlinkClick r:id="rId4"/>
              </a:rPr>
              <a:t>https://www.usgs.gov/centers/community-for-data-integration-cdi/participate</a:t>
            </a:r>
            <a:r>
              <a:rPr lang="en-US" sz="1600" dirty="0"/>
              <a:t>.</a:t>
            </a:r>
          </a:p>
          <a:p>
            <a:r>
              <a:rPr lang="en-US" sz="1600" dirty="0"/>
              <a:t>Huber, R., </a:t>
            </a:r>
            <a:r>
              <a:rPr lang="en-US" sz="1600" dirty="0" err="1"/>
              <a:t>D’Onofio</a:t>
            </a:r>
            <a:r>
              <a:rPr lang="en-US" sz="1600" dirty="0"/>
              <a:t>, C, Devaraju, A., et al. (2021 Integrating data and analysis technologies within leading environmental research infrastructures: Challenges and approaches, </a:t>
            </a:r>
            <a:r>
              <a:rPr lang="en-US" sz="1600" i="1" dirty="0"/>
              <a:t>Ecological Informatics</a:t>
            </a:r>
            <a:r>
              <a:rPr lang="en-US" sz="1600" dirty="0"/>
              <a:t>, </a:t>
            </a:r>
            <a:r>
              <a:rPr lang="en-US" sz="1600" dirty="0">
                <a:hlinkClick r:id="rId5" tooltip="Persistent link using digital object identifier"/>
              </a:rPr>
              <a:t>https://doi.org/10.1016/j.ecoinf.2021.101245</a:t>
            </a:r>
            <a:r>
              <a:rPr lang="en-US" sz="1600" dirty="0"/>
              <a:t>.</a:t>
            </a:r>
          </a:p>
          <a:p>
            <a:r>
              <a:rPr lang="en-US" sz="1600" dirty="0"/>
              <a:t>Liu, D., and Yoon, V. (2024). Developing a goal-driven data integration framework for effective data analytics, </a:t>
            </a:r>
            <a:r>
              <a:rPr lang="en-US" sz="1600" i="1" dirty="0"/>
              <a:t>Decision Support Systems</a:t>
            </a:r>
            <a:r>
              <a:rPr lang="en-US" sz="1600" dirty="0"/>
              <a:t>, https://</a:t>
            </a:r>
            <a:r>
              <a:rPr lang="en-US" sz="1600" dirty="0" err="1"/>
              <a:t>doi.org</a:t>
            </a:r>
            <a:r>
              <a:rPr lang="en-US" sz="1600" dirty="0"/>
              <a:t>/10.1016/j.dss.2024.114197.</a:t>
            </a:r>
          </a:p>
          <a:p>
            <a:r>
              <a:rPr lang="en-US" sz="1600" dirty="0"/>
              <a:t>Mirza, F. (2021). Integrating with Various Data Sources and Formats, Including Structured, Semi-Structured, and Unstructured Data, Journal of Scientific and Engineering Research, 8(2):263-268, https://</a:t>
            </a:r>
            <a:r>
              <a:rPr lang="en-US" sz="1600" dirty="0" err="1"/>
              <a:t>jsaer.com</a:t>
            </a:r>
            <a:r>
              <a:rPr lang="en-US" sz="1600" dirty="0"/>
              <a:t>/download/vol-8-iss-2-2021/JSAER2021-8-2-263-268.pdf.</a:t>
            </a:r>
          </a:p>
          <a:p>
            <a:r>
              <a:rPr lang="en-US" sz="1600" dirty="0"/>
              <a:t>Wilkinson, M., Dumontier, M., </a:t>
            </a:r>
            <a:r>
              <a:rPr lang="en-US" sz="1600" dirty="0" err="1"/>
              <a:t>Aalbersberg</a:t>
            </a:r>
            <a:r>
              <a:rPr lang="en-US" sz="1600" dirty="0"/>
              <a:t>, I. </a:t>
            </a:r>
            <a:r>
              <a:rPr lang="en-US" sz="1600" i="1" dirty="0"/>
              <a:t>et al.</a:t>
            </a:r>
            <a:r>
              <a:rPr lang="en-US" sz="1600" dirty="0"/>
              <a:t> The FAIR Guiding Principles for scientific data management and stewardship. </a:t>
            </a:r>
            <a:r>
              <a:rPr lang="en-US" sz="1600" i="1" dirty="0"/>
              <a:t>Sci Data</a:t>
            </a:r>
            <a:r>
              <a:rPr lang="en-US" sz="1600" dirty="0"/>
              <a:t> 3, 160018 (2016). </a:t>
            </a:r>
            <a:r>
              <a:rPr lang="en-US" sz="1600" dirty="0">
                <a:hlinkClick r:id="rId6"/>
              </a:rPr>
              <a:t>https://doi.org/10.1038/sdata.2016.18/</a:t>
            </a:r>
            <a:endParaRPr lang="en-US" sz="1600" dirty="0"/>
          </a:p>
          <a:p>
            <a:r>
              <a:rPr lang="en-US" sz="1600" dirty="0"/>
              <a:t>Ziegler, P., Dittrich, K.R. (2007). Data Integration — Problems, Approaches, and Perspectives. In: </a:t>
            </a:r>
            <a:r>
              <a:rPr lang="en-US" sz="1600" dirty="0" err="1"/>
              <a:t>Krogstie</a:t>
            </a:r>
            <a:r>
              <a:rPr lang="en-US" sz="1600" dirty="0"/>
              <a:t>, J., Opdahl, A.L., </a:t>
            </a:r>
            <a:r>
              <a:rPr lang="en-US" sz="1600" dirty="0" err="1"/>
              <a:t>Brinkkemper</a:t>
            </a:r>
            <a:r>
              <a:rPr lang="en-US" sz="1600" dirty="0"/>
              <a:t>, S. (eds) Conceptual Modelling in Information Systems Engineering. Springer, Berlin, Heidelberg. https://</a:t>
            </a:r>
            <a:r>
              <a:rPr lang="en-US" sz="1600" dirty="0" err="1"/>
              <a:t>doi.org</a:t>
            </a:r>
            <a:r>
              <a:rPr lang="en-US" sz="1600" dirty="0"/>
              <a:t>/10.1007/978-3-540-72677-7_3,</a:t>
            </a:r>
          </a:p>
        </p:txBody>
      </p:sp>
    </p:spTree>
    <p:extLst>
      <p:ext uri="{BB962C8B-B14F-4D97-AF65-F5344CB8AC3E}">
        <p14:creationId xmlns:p14="http://schemas.microsoft.com/office/powerpoint/2010/main" val="1264083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B551DE31-B356-F282-A1D2-5745DC665E34}"/>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bstract background of connected blue lines">
            <a:extLst>
              <a:ext uri="{FF2B5EF4-FFF2-40B4-BE49-F238E27FC236}">
                <a16:creationId xmlns:a16="http://schemas.microsoft.com/office/drawing/2014/main" id="{7A74C5CB-BA94-225B-65A8-27213E45238B}"/>
              </a:ext>
            </a:extLst>
          </p:cNvPr>
          <p:cNvPicPr>
            <a:picLocks noChangeAspect="1"/>
          </p:cNvPicPr>
          <p:nvPr/>
        </p:nvPicPr>
        <p:blipFill>
          <a:blip r:embed="rId3">
            <a:alphaModFix amt="50000"/>
            <a:duotone>
              <a:prstClr val="black"/>
              <a:schemeClr val="accent5">
                <a:tint val="45000"/>
                <a:satMod val="400000"/>
              </a:schemeClr>
            </a:duotone>
            <a:extLst>
              <a:ext uri="{BEBA8EAE-BF5A-486C-A8C5-ECC9F3942E4B}">
                <a14:imgProps xmlns:a14="http://schemas.microsoft.com/office/drawing/2010/main">
                  <a14:imgLayer r:embed="rId4">
                    <a14:imgEffect>
                      <a14:colorTemperature colorTemp="8800"/>
                    </a14:imgEffect>
                  </a14:imgLayer>
                </a14:imgProps>
              </a:ext>
            </a:extLst>
          </a:blip>
          <a:srcRect/>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80E9EA39-36B8-C970-3686-0BA31FBBC701}"/>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Thanks!</a:t>
            </a:r>
          </a:p>
        </p:txBody>
      </p:sp>
    </p:spTree>
    <p:extLst>
      <p:ext uri="{BB962C8B-B14F-4D97-AF65-F5344CB8AC3E}">
        <p14:creationId xmlns:p14="http://schemas.microsoft.com/office/powerpoint/2010/main" val="403004150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4">
            <a:extLst>
              <a:ext uri="{FF2B5EF4-FFF2-40B4-BE49-F238E27FC236}">
                <a16:creationId xmlns:a16="http://schemas.microsoft.com/office/drawing/2014/main" id="{67044D14-7B54-84E8-8447-616ABFC76381}"/>
              </a:ext>
            </a:extLst>
          </p:cNvPr>
          <p:cNvGraphicFramePr>
            <a:graphicFrameLocks/>
          </p:cNvGraphicFramePr>
          <p:nvPr>
            <p:extLst>
              <p:ext uri="{D42A27DB-BD31-4B8C-83A1-F6EECF244321}">
                <p14:modId xmlns:p14="http://schemas.microsoft.com/office/powerpoint/2010/main" val="3331641399"/>
              </p:ext>
            </p:extLst>
          </p:nvPr>
        </p:nvGraphicFramePr>
        <p:xfrm>
          <a:off x="5297696" y="1059679"/>
          <a:ext cx="6298947" cy="47344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descr="Close-up of disco balls">
            <a:extLst>
              <a:ext uri="{FF2B5EF4-FFF2-40B4-BE49-F238E27FC236}">
                <a16:creationId xmlns:a16="http://schemas.microsoft.com/office/drawing/2014/main" id="{34682778-218B-1920-59C3-6E151B502BFE}"/>
              </a:ext>
            </a:extLst>
          </p:cNvPr>
          <p:cNvPicPr>
            <a:picLocks noChangeAspect="1"/>
          </p:cNvPicPr>
          <p:nvPr/>
        </p:nvPicPr>
        <p:blipFill>
          <a:blip r:embed="rId8">
            <a:alphaModFix amt="35000"/>
            <a:extLst>
              <a:ext uri="{BEBA8EAE-BF5A-486C-A8C5-ECC9F3942E4B}">
                <a14:imgProps xmlns:a14="http://schemas.microsoft.com/office/drawing/2010/main">
                  <a14:imgLayer r:embed="rId9">
                    <a14:imgEffect>
                      <a14:artisticPaintBrush/>
                    </a14:imgEffect>
                  </a14:imgLayer>
                </a14:imgProps>
              </a:ext>
            </a:extLst>
          </a:blip>
          <a:stretch>
            <a:fillRect/>
          </a:stretch>
        </p:blipFill>
        <p:spPr>
          <a:xfrm rot="5400000">
            <a:off x="-1146602" y="1146602"/>
            <a:ext cx="6873749" cy="4580546"/>
          </a:xfrm>
          <a:prstGeom prst="rect">
            <a:avLst/>
          </a:prstGeom>
        </p:spPr>
      </p:pic>
      <p:sp>
        <p:nvSpPr>
          <p:cNvPr id="2" name="Title 1">
            <a:extLst>
              <a:ext uri="{FF2B5EF4-FFF2-40B4-BE49-F238E27FC236}">
                <a16:creationId xmlns:a16="http://schemas.microsoft.com/office/drawing/2014/main" id="{A6DAC00F-F4EE-E2C8-7548-4B89018FF286}"/>
              </a:ext>
            </a:extLst>
          </p:cNvPr>
          <p:cNvSpPr>
            <a:spLocks noGrp="1"/>
          </p:cNvSpPr>
          <p:nvPr>
            <p:ph type="title"/>
          </p:nvPr>
        </p:nvSpPr>
        <p:spPr>
          <a:xfrm>
            <a:off x="286871" y="286630"/>
            <a:ext cx="11304494" cy="6327615"/>
          </a:xfrm>
        </p:spPr>
        <p:txBody>
          <a:bodyPr>
            <a:noAutofit/>
          </a:bodyPr>
          <a:lstStyle/>
          <a:p>
            <a:r>
              <a:rPr lang="en-US" sz="6000" b="1" dirty="0">
                <a:solidFill>
                  <a:srgbClr val="002060"/>
                </a:solidFill>
              </a:rPr>
              <a:t>Overview</a:t>
            </a:r>
          </a:p>
        </p:txBody>
      </p:sp>
    </p:spTree>
    <p:extLst>
      <p:ext uri="{BB962C8B-B14F-4D97-AF65-F5344CB8AC3E}">
        <p14:creationId xmlns:p14="http://schemas.microsoft.com/office/powerpoint/2010/main" val="1968562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959510A-7FDF-8CAE-C0A3-545FDF99045C}"/>
              </a:ext>
            </a:extLst>
          </p:cNvPr>
          <p:cNvSpPr>
            <a:spLocks noGrp="1" noRot="1" noMove="1" noResize="1" noEditPoints="1" noAdjustHandles="1" noChangeArrowheads="1" noChangeShapeType="1"/>
          </p:cNvSpPr>
          <p:nvPr/>
        </p:nvSpPr>
        <p:spPr>
          <a:xfrm>
            <a:off x="-1" y="1155700"/>
            <a:ext cx="12192001" cy="5702300"/>
          </a:xfrm>
          <a:prstGeom prst="rect">
            <a:avLst/>
          </a:prstGeom>
          <a:solidFill>
            <a:srgbClr val="2F456C"/>
          </a:solidFill>
          <a:ln>
            <a:solidFill>
              <a:srgbClr val="2F456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45" name="Picture 21">
            <a:extLst>
              <a:ext uri="{FF2B5EF4-FFF2-40B4-BE49-F238E27FC236}">
                <a16:creationId xmlns:a16="http://schemas.microsoft.com/office/drawing/2014/main" id="{34104556-A10F-D249-ED8D-B50C82FBD4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9284"/>
          <a:stretch>
            <a:fillRect/>
          </a:stretch>
        </p:blipFill>
        <p:spPr bwMode="auto">
          <a:xfrm>
            <a:off x="346076" y="4940299"/>
            <a:ext cx="2603500" cy="162560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December CDI News - no December monthly meeting, 2023 Workshop, Full  Proposal invitations, and Collaboration Area activity">
            <a:hlinkClick r:id="rId4"/>
            <a:extLst>
              <a:ext uri="{FF2B5EF4-FFF2-40B4-BE49-F238E27FC236}">
                <a16:creationId xmlns:a16="http://schemas.microsoft.com/office/drawing/2014/main" id="{E68D7F14-BFD9-65CF-AF7B-610AC3380F0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823" t="7693" b="13609"/>
          <a:stretch>
            <a:fillRect/>
          </a:stretch>
        </p:blipFill>
        <p:spPr bwMode="auto">
          <a:xfrm>
            <a:off x="146648" y="108736"/>
            <a:ext cx="3234906" cy="1005988"/>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10E5BDC3-3DCF-E98C-8897-087967C5DEA9}"/>
              </a:ext>
            </a:extLst>
          </p:cNvPr>
          <p:cNvSpPr/>
          <p:nvPr/>
        </p:nvSpPr>
        <p:spPr>
          <a:xfrm>
            <a:off x="3251200" y="1384300"/>
            <a:ext cx="8407400" cy="5130800"/>
          </a:xfrm>
          <a:prstGeom prst="rect">
            <a:avLst/>
          </a:prstGeom>
          <a:solidFill>
            <a:srgbClr val="DAE9FC">
              <a:alpha val="90031"/>
            </a:srgb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rgbClr val="2F456C"/>
                </a:solidFill>
              </a:rPr>
              <a:t>What: </a:t>
            </a:r>
            <a:r>
              <a:rPr lang="en-US" sz="1600" dirty="0">
                <a:solidFill>
                  <a:srgbClr val="2F456C"/>
                </a:solidFill>
              </a:rPr>
              <a:t>Collaborative network of researchers</a:t>
            </a:r>
          </a:p>
          <a:p>
            <a:endParaRPr lang="en-US" sz="1600" b="1" dirty="0">
              <a:solidFill>
                <a:srgbClr val="2F456C"/>
              </a:solidFill>
            </a:endParaRPr>
          </a:p>
          <a:p>
            <a:r>
              <a:rPr lang="en-US" b="1" dirty="0">
                <a:solidFill>
                  <a:srgbClr val="2F456C"/>
                </a:solidFill>
              </a:rPr>
              <a:t>Why:</a:t>
            </a:r>
          </a:p>
          <a:p>
            <a:pPr marL="285750" indent="-285750">
              <a:buFont typeface="Arial" panose="020B0604020202020204" pitchFamily="34" charset="0"/>
              <a:buChar char="•"/>
            </a:pPr>
            <a:r>
              <a:rPr lang="en-US" sz="1600" dirty="0">
                <a:solidFill>
                  <a:srgbClr val="2F456C"/>
                </a:solidFill>
              </a:rPr>
              <a:t>Forum for data practitioners to come together, share their knowledge, and learn from one another</a:t>
            </a:r>
          </a:p>
          <a:p>
            <a:pPr marL="285750" indent="-285750">
              <a:buFont typeface="Arial" panose="020B0604020202020204" pitchFamily="34" charset="0"/>
              <a:buChar char="•"/>
            </a:pPr>
            <a:r>
              <a:rPr lang="en-US" sz="1600" dirty="0">
                <a:solidFill>
                  <a:srgbClr val="2F456C"/>
                </a:solidFill>
              </a:rPr>
              <a:t>Advance understanding of earth systems through use of data, information, tools, and techniques</a:t>
            </a:r>
          </a:p>
          <a:p>
            <a:pPr marL="285750" indent="-285750">
              <a:buFont typeface="Arial" panose="020B0604020202020204" pitchFamily="34" charset="0"/>
              <a:buChar char="•"/>
            </a:pPr>
            <a:endParaRPr lang="en-US" sz="1600" dirty="0">
              <a:solidFill>
                <a:srgbClr val="2F456C"/>
              </a:solidFill>
            </a:endParaRPr>
          </a:p>
          <a:p>
            <a:r>
              <a:rPr lang="en-US" b="1" dirty="0">
                <a:solidFill>
                  <a:srgbClr val="2F456C"/>
                </a:solidFill>
              </a:rPr>
              <a:t>How:</a:t>
            </a:r>
          </a:p>
          <a:p>
            <a:pPr marL="285750" indent="-285750">
              <a:buFont typeface="Arial" panose="020B0604020202020204" pitchFamily="34" charset="0"/>
              <a:buChar char="•"/>
            </a:pPr>
            <a:r>
              <a:rPr lang="en-US" sz="1600" b="1" dirty="0">
                <a:solidFill>
                  <a:srgbClr val="2F456C"/>
                </a:solidFill>
              </a:rPr>
              <a:t>Collaboration Areas: </a:t>
            </a:r>
            <a:r>
              <a:rPr lang="en-US" sz="1600" dirty="0">
                <a:solidFill>
                  <a:srgbClr val="2F456C"/>
                </a:solidFill>
              </a:rPr>
              <a:t>Groups formed around common interests that help address challenges and identify solutions that enable data integration efforts.</a:t>
            </a:r>
            <a:br>
              <a:rPr lang="en-US" sz="1600" dirty="0">
                <a:solidFill>
                  <a:srgbClr val="2F456C"/>
                </a:solidFill>
              </a:rPr>
            </a:br>
            <a:endParaRPr lang="en-US" sz="1600" dirty="0">
              <a:solidFill>
                <a:srgbClr val="2F456C"/>
              </a:solidFill>
            </a:endParaRPr>
          </a:p>
          <a:p>
            <a:pPr marL="285750" indent="-285750">
              <a:buFont typeface="Arial" panose="020B0604020202020204" pitchFamily="34" charset="0"/>
              <a:buChar char="•"/>
            </a:pPr>
            <a:r>
              <a:rPr lang="en-US" sz="1600" b="1" dirty="0">
                <a:solidFill>
                  <a:srgbClr val="2F456C"/>
                </a:solidFill>
              </a:rPr>
              <a:t>Annual CDI Request for Proposals: </a:t>
            </a:r>
            <a:r>
              <a:rPr lang="en-US" sz="1600" dirty="0">
                <a:solidFill>
                  <a:srgbClr val="2F456C"/>
                </a:solidFill>
              </a:rPr>
              <a:t>Seed funds awarded each year for projects that focus on data integration.</a:t>
            </a:r>
          </a:p>
          <a:p>
            <a:pPr lvl="1"/>
            <a:endParaRPr lang="en-US" sz="1600" dirty="0">
              <a:solidFill>
                <a:srgbClr val="2F456C"/>
              </a:solidFill>
            </a:endParaRPr>
          </a:p>
          <a:p>
            <a:pPr marL="285750" indent="-285750">
              <a:buFont typeface="Arial" panose="020B0604020202020204" pitchFamily="34" charset="0"/>
              <a:buChar char="•"/>
            </a:pPr>
            <a:r>
              <a:rPr lang="en-US" sz="1600" b="1" dirty="0">
                <a:solidFill>
                  <a:srgbClr val="2F456C"/>
                </a:solidFill>
              </a:rPr>
              <a:t>Biannual Workshops: </a:t>
            </a:r>
            <a:r>
              <a:rPr lang="en-US" sz="1600" dirty="0">
                <a:solidFill>
                  <a:srgbClr val="2F456C"/>
                </a:solidFill>
              </a:rPr>
              <a:t>In-person workshop where participants present their work, propose collaborative paths to solve data challenges, and share knowledge with network of peers.</a:t>
            </a:r>
            <a:endParaRPr lang="en-US" sz="1600" b="1" dirty="0">
              <a:solidFill>
                <a:srgbClr val="2F456C"/>
              </a:solidFill>
            </a:endParaRPr>
          </a:p>
          <a:p>
            <a:endParaRPr lang="en-US" sz="1200" b="1" dirty="0">
              <a:solidFill>
                <a:srgbClr val="2F456C"/>
              </a:solidFill>
            </a:endParaRPr>
          </a:p>
        </p:txBody>
      </p:sp>
      <p:pic>
        <p:nvPicPr>
          <p:cNvPr id="1047" name="Picture 23">
            <a:extLst>
              <a:ext uri="{FF2B5EF4-FFF2-40B4-BE49-F238E27FC236}">
                <a16:creationId xmlns:a16="http://schemas.microsoft.com/office/drawing/2014/main" id="{8D573A87-D748-1CC8-DF26-472D4F860C6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560" r="44013"/>
          <a:stretch>
            <a:fillRect/>
          </a:stretch>
        </p:blipFill>
        <p:spPr bwMode="auto">
          <a:xfrm>
            <a:off x="346076" y="1384300"/>
            <a:ext cx="2578100" cy="1587500"/>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Participate | U.S. Geological Survey">
            <a:extLst>
              <a:ext uri="{FF2B5EF4-FFF2-40B4-BE49-F238E27FC236}">
                <a16:creationId xmlns:a16="http://schemas.microsoft.com/office/drawing/2014/main" id="{F84DCE14-D2EA-B0CC-0E30-FB4D99587C4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23" t="3265" r="15654" b="27789"/>
          <a:stretch>
            <a:fillRect/>
          </a:stretch>
        </p:blipFill>
        <p:spPr bwMode="auto">
          <a:xfrm>
            <a:off x="346076" y="3151568"/>
            <a:ext cx="2574924" cy="16089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24" name="Rounded Rectangle 23">
            <a:extLst>
              <a:ext uri="{FF2B5EF4-FFF2-40B4-BE49-F238E27FC236}">
                <a16:creationId xmlns:a16="http://schemas.microsoft.com/office/drawing/2014/main" id="{5FB74C48-F2A7-2B59-E208-648EC2E6443A}"/>
              </a:ext>
            </a:extLst>
          </p:cNvPr>
          <p:cNvSpPr/>
          <p:nvPr/>
        </p:nvSpPr>
        <p:spPr>
          <a:xfrm>
            <a:off x="3238500" y="4330700"/>
            <a:ext cx="8432132" cy="660400"/>
          </a:xfrm>
          <a:prstGeom prst="roundRect">
            <a:avLst/>
          </a:prstGeom>
          <a:solidFill>
            <a:srgbClr val="F72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900" b="1" dirty="0">
                <a:solidFill>
                  <a:srgbClr val="002060"/>
                </a:solidFill>
              </a:rPr>
              <a:t>Annual CDI Request for Proposals: </a:t>
            </a:r>
            <a:r>
              <a:rPr lang="en-US" sz="1900" dirty="0">
                <a:solidFill>
                  <a:srgbClr val="002060"/>
                </a:solidFill>
              </a:rPr>
              <a:t>Seed funds awarded each year for projects that focus on data integration.</a:t>
            </a:r>
          </a:p>
        </p:txBody>
      </p:sp>
      <p:sp>
        <p:nvSpPr>
          <p:cNvPr id="25" name="TextBox 24">
            <a:extLst>
              <a:ext uri="{FF2B5EF4-FFF2-40B4-BE49-F238E27FC236}">
                <a16:creationId xmlns:a16="http://schemas.microsoft.com/office/drawing/2014/main" id="{3DE24BB6-EB3B-48FE-9148-C2D903F91697}"/>
              </a:ext>
            </a:extLst>
          </p:cNvPr>
          <p:cNvSpPr txBox="1"/>
          <p:nvPr/>
        </p:nvSpPr>
        <p:spPr>
          <a:xfrm>
            <a:off x="282804" y="6604289"/>
            <a:ext cx="4901937" cy="215444"/>
          </a:xfrm>
          <a:prstGeom prst="rect">
            <a:avLst/>
          </a:prstGeom>
          <a:noFill/>
        </p:spPr>
        <p:txBody>
          <a:bodyPr wrap="square" rtlCol="0">
            <a:spAutoFit/>
          </a:bodyPr>
          <a:lstStyle/>
          <a:p>
            <a:r>
              <a:rPr lang="en-US" sz="800" dirty="0">
                <a:solidFill>
                  <a:schemeClr val="bg1"/>
                </a:solidFill>
              </a:rPr>
              <a:t>Images sourced from the CDI Website: https://</a:t>
            </a:r>
            <a:r>
              <a:rPr lang="en-US" sz="800" dirty="0" err="1">
                <a:solidFill>
                  <a:schemeClr val="bg1"/>
                </a:solidFill>
              </a:rPr>
              <a:t>www.usgs.gov</a:t>
            </a:r>
            <a:r>
              <a:rPr lang="en-US" sz="800" dirty="0">
                <a:solidFill>
                  <a:schemeClr val="bg1"/>
                </a:solidFill>
              </a:rPr>
              <a:t>/centers/community-for-data-integration-cdi</a:t>
            </a:r>
          </a:p>
        </p:txBody>
      </p:sp>
    </p:spTree>
    <p:extLst>
      <p:ext uri="{BB962C8B-B14F-4D97-AF65-F5344CB8AC3E}">
        <p14:creationId xmlns:p14="http://schemas.microsoft.com/office/powerpoint/2010/main" val="3457671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4C6245-A63D-4CD0-C144-630A9D1888BD}"/>
            </a:ext>
          </a:extLst>
        </p:cNvPr>
        <p:cNvGrpSpPr/>
        <p:nvPr/>
      </p:nvGrpSpPr>
      <p:grpSpPr>
        <a:xfrm>
          <a:off x="0" y="0"/>
          <a:ext cx="0" cy="0"/>
          <a:chOff x="0" y="0"/>
          <a:chExt cx="0" cy="0"/>
        </a:xfrm>
      </p:grpSpPr>
      <p:sp>
        <p:nvSpPr>
          <p:cNvPr id="30" name="TextBox 29">
            <a:extLst>
              <a:ext uri="{FF2B5EF4-FFF2-40B4-BE49-F238E27FC236}">
                <a16:creationId xmlns:a16="http://schemas.microsoft.com/office/drawing/2014/main" id="{032D9B7C-13F2-1A14-E1C0-1CB2254DA6C1}"/>
              </a:ext>
            </a:extLst>
          </p:cNvPr>
          <p:cNvSpPr txBox="1"/>
          <p:nvPr/>
        </p:nvSpPr>
        <p:spPr>
          <a:xfrm>
            <a:off x="723900" y="615434"/>
            <a:ext cx="11049000" cy="1600438"/>
          </a:xfrm>
          <a:prstGeom prst="rect">
            <a:avLst/>
          </a:prstGeom>
          <a:noFill/>
        </p:spPr>
        <p:txBody>
          <a:bodyPr wrap="square">
            <a:spAutoFit/>
          </a:bodyPr>
          <a:lstStyle/>
          <a:p>
            <a:r>
              <a:rPr lang="en-US" sz="3800" b="1" dirty="0">
                <a:solidFill>
                  <a:srgbClr val="002060"/>
                </a:solidFill>
              </a:rPr>
              <a:t>An Emoji Evolution of Project Objectives</a:t>
            </a:r>
          </a:p>
          <a:p>
            <a:r>
              <a:rPr lang="en-US" sz="6000" dirty="0"/>
              <a:t>🎯❌ 🔄 🧩📊➡️🗄️ 📈🔍 ✅ 🔙🎯</a:t>
            </a:r>
          </a:p>
        </p:txBody>
      </p:sp>
      <p:sp>
        <p:nvSpPr>
          <p:cNvPr id="36" name="TextBox 35">
            <a:extLst>
              <a:ext uri="{FF2B5EF4-FFF2-40B4-BE49-F238E27FC236}">
                <a16:creationId xmlns:a16="http://schemas.microsoft.com/office/drawing/2014/main" id="{9E0CFECD-2E7D-F5FB-965B-ABA4F5F1EBD8}"/>
              </a:ext>
            </a:extLst>
          </p:cNvPr>
          <p:cNvSpPr txBox="1"/>
          <p:nvPr/>
        </p:nvSpPr>
        <p:spPr>
          <a:xfrm>
            <a:off x="4946650" y="3333235"/>
            <a:ext cx="1809750" cy="2092881"/>
          </a:xfrm>
          <a:prstGeom prst="rect">
            <a:avLst/>
          </a:prstGeom>
          <a:noFill/>
        </p:spPr>
        <p:txBody>
          <a:bodyPr wrap="square">
            <a:spAutoFit/>
          </a:bodyPr>
          <a:lstStyle/>
          <a:p>
            <a:r>
              <a:rPr lang="en-US" sz="13000" dirty="0"/>
              <a:t>🔄</a:t>
            </a:r>
          </a:p>
        </p:txBody>
      </p:sp>
      <p:grpSp>
        <p:nvGrpSpPr>
          <p:cNvPr id="41" name="Group 40">
            <a:extLst>
              <a:ext uri="{FF2B5EF4-FFF2-40B4-BE49-F238E27FC236}">
                <a16:creationId xmlns:a16="http://schemas.microsoft.com/office/drawing/2014/main" id="{00F43453-B991-0BB0-674A-2E9EF3BDC335}"/>
              </a:ext>
            </a:extLst>
          </p:cNvPr>
          <p:cNvGrpSpPr/>
          <p:nvPr/>
        </p:nvGrpSpPr>
        <p:grpSpPr>
          <a:xfrm>
            <a:off x="7353300" y="2518649"/>
            <a:ext cx="4064000" cy="3646686"/>
            <a:chOff x="7277100" y="2444234"/>
            <a:chExt cx="4064000" cy="3646686"/>
          </a:xfrm>
        </p:grpSpPr>
        <p:sp>
          <p:nvSpPr>
            <p:cNvPr id="19" name="Content Placeholder 11">
              <a:extLst>
                <a:ext uri="{FF2B5EF4-FFF2-40B4-BE49-F238E27FC236}">
                  <a16:creationId xmlns:a16="http://schemas.microsoft.com/office/drawing/2014/main" id="{25A31064-D630-5A7E-18E2-7D4B15AE372E}"/>
                </a:ext>
              </a:extLst>
            </p:cNvPr>
            <p:cNvSpPr txBox="1">
              <a:spLocks/>
            </p:cNvSpPr>
            <p:nvPr/>
          </p:nvSpPr>
          <p:spPr>
            <a:xfrm>
              <a:off x="7277100" y="3347720"/>
              <a:ext cx="4064000" cy="274320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700" b="1" dirty="0">
                  <a:solidFill>
                    <a:srgbClr val="002060"/>
                  </a:solidFill>
                </a:rPr>
                <a:t>Updated Objective</a:t>
              </a:r>
            </a:p>
            <a:p>
              <a:pPr marL="0" indent="0">
                <a:buNone/>
              </a:pPr>
              <a:r>
                <a:rPr lang="en-US" sz="2600" dirty="0">
                  <a:solidFill>
                    <a:srgbClr val="2F456C"/>
                  </a:solidFill>
                </a:rPr>
                <a:t>Harmonize, integrate, and enrich CDI project data into a centralized data hub, transforming it into accessible, analysis ready data!</a:t>
              </a:r>
              <a:endParaRPr lang="en-US" sz="2600" b="1" dirty="0">
                <a:solidFill>
                  <a:srgbClr val="2F456C"/>
                </a:solidFill>
              </a:endParaRPr>
            </a:p>
          </p:txBody>
        </p:sp>
        <p:sp>
          <p:nvSpPr>
            <p:cNvPr id="38" name="TextBox 37">
              <a:extLst>
                <a:ext uri="{FF2B5EF4-FFF2-40B4-BE49-F238E27FC236}">
                  <a16:creationId xmlns:a16="http://schemas.microsoft.com/office/drawing/2014/main" id="{784A7BFD-A45A-421E-C266-1900A9795CDE}"/>
                </a:ext>
              </a:extLst>
            </p:cNvPr>
            <p:cNvSpPr txBox="1"/>
            <p:nvPr/>
          </p:nvSpPr>
          <p:spPr>
            <a:xfrm>
              <a:off x="7277100" y="2444234"/>
              <a:ext cx="3657600" cy="1015663"/>
            </a:xfrm>
            <a:prstGeom prst="rect">
              <a:avLst/>
            </a:prstGeom>
            <a:noFill/>
          </p:spPr>
          <p:txBody>
            <a:bodyPr wrap="square">
              <a:spAutoFit/>
            </a:bodyPr>
            <a:lstStyle/>
            <a:p>
              <a:pPr marL="0" indent="0">
                <a:buNone/>
              </a:pPr>
              <a:r>
                <a:rPr lang="en-US" sz="6000" dirty="0"/>
                <a:t>🧩📊➡️🗄️</a:t>
              </a:r>
              <a:endParaRPr lang="en-US" sz="6000" b="1" dirty="0">
                <a:solidFill>
                  <a:srgbClr val="002060"/>
                </a:solidFill>
              </a:endParaRPr>
            </a:p>
          </p:txBody>
        </p:sp>
      </p:grpSp>
      <p:grpSp>
        <p:nvGrpSpPr>
          <p:cNvPr id="42" name="Group 41">
            <a:extLst>
              <a:ext uri="{FF2B5EF4-FFF2-40B4-BE49-F238E27FC236}">
                <a16:creationId xmlns:a16="http://schemas.microsoft.com/office/drawing/2014/main" id="{95E21A3F-A492-CEA9-89F7-EAD79D47F6C6}"/>
              </a:ext>
            </a:extLst>
          </p:cNvPr>
          <p:cNvGrpSpPr/>
          <p:nvPr/>
        </p:nvGrpSpPr>
        <p:grpSpPr>
          <a:xfrm>
            <a:off x="784225" y="2343835"/>
            <a:ext cx="3657600" cy="3772485"/>
            <a:chOff x="708025" y="2343835"/>
            <a:chExt cx="3657600" cy="3772485"/>
          </a:xfrm>
        </p:grpSpPr>
        <p:sp>
          <p:nvSpPr>
            <p:cNvPr id="13" name="Content Placeholder 11">
              <a:extLst>
                <a:ext uri="{FF2B5EF4-FFF2-40B4-BE49-F238E27FC236}">
                  <a16:creationId xmlns:a16="http://schemas.microsoft.com/office/drawing/2014/main" id="{88931A07-4E88-237E-D31B-45AFBA764AD3}"/>
                </a:ext>
              </a:extLst>
            </p:cNvPr>
            <p:cNvSpPr txBox="1">
              <a:spLocks/>
            </p:cNvSpPr>
            <p:nvPr/>
          </p:nvSpPr>
          <p:spPr>
            <a:xfrm>
              <a:off x="708025" y="3373120"/>
              <a:ext cx="3657600" cy="274320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002060"/>
                  </a:solidFill>
                </a:rPr>
                <a:t>Initial Objective </a:t>
              </a:r>
            </a:p>
            <a:p>
              <a:pPr marL="0" indent="0">
                <a:buNone/>
              </a:pPr>
              <a:r>
                <a:rPr lang="en-US" sz="2400" dirty="0">
                  <a:solidFill>
                    <a:srgbClr val="2F456C"/>
                  </a:solidFill>
                </a:rPr>
                <a:t>Understand how CDI projects have promoted innovation, strengthened collaborative networks, and amplified impact within the scientific community.</a:t>
              </a:r>
            </a:p>
          </p:txBody>
        </p:sp>
        <p:sp>
          <p:nvSpPr>
            <p:cNvPr id="40" name="TextBox 39">
              <a:extLst>
                <a:ext uri="{FF2B5EF4-FFF2-40B4-BE49-F238E27FC236}">
                  <a16:creationId xmlns:a16="http://schemas.microsoft.com/office/drawing/2014/main" id="{A5B39BB4-A4B7-5171-DE72-A765276E8822}"/>
                </a:ext>
              </a:extLst>
            </p:cNvPr>
            <p:cNvSpPr txBox="1"/>
            <p:nvPr/>
          </p:nvSpPr>
          <p:spPr>
            <a:xfrm>
              <a:off x="708025" y="2343835"/>
              <a:ext cx="3657600" cy="1246495"/>
            </a:xfrm>
            <a:prstGeom prst="rect">
              <a:avLst/>
            </a:prstGeom>
            <a:noFill/>
          </p:spPr>
          <p:txBody>
            <a:bodyPr wrap="square">
              <a:spAutoFit/>
            </a:bodyPr>
            <a:lstStyle/>
            <a:p>
              <a:pPr marL="0" indent="0">
                <a:buNone/>
              </a:pPr>
              <a:r>
                <a:rPr lang="en-US" sz="7500" dirty="0"/>
                <a:t>🎯 </a:t>
              </a:r>
            </a:p>
          </p:txBody>
        </p:sp>
      </p:grpSp>
      <p:sp>
        <p:nvSpPr>
          <p:cNvPr id="28" name="TextBox 27">
            <a:extLst>
              <a:ext uri="{FF2B5EF4-FFF2-40B4-BE49-F238E27FC236}">
                <a16:creationId xmlns:a16="http://schemas.microsoft.com/office/drawing/2014/main" id="{3F6E44F8-3DF3-BDDB-CF9C-1CD9AAC55D03}"/>
              </a:ext>
            </a:extLst>
          </p:cNvPr>
          <p:cNvSpPr txBox="1"/>
          <p:nvPr/>
        </p:nvSpPr>
        <p:spPr>
          <a:xfrm>
            <a:off x="723900" y="2943860"/>
            <a:ext cx="3556000" cy="3939540"/>
          </a:xfrm>
          <a:prstGeom prst="rect">
            <a:avLst/>
          </a:prstGeom>
          <a:noFill/>
        </p:spPr>
        <p:txBody>
          <a:bodyPr wrap="square">
            <a:spAutoFit/>
          </a:bodyPr>
          <a:lstStyle/>
          <a:p>
            <a:r>
              <a:rPr lang="en-US" sz="25000" dirty="0"/>
              <a:t>❌</a:t>
            </a:r>
            <a:r>
              <a:rPr lang="en-US" dirty="0"/>
              <a:t> </a:t>
            </a:r>
          </a:p>
        </p:txBody>
      </p:sp>
      <p:sp>
        <p:nvSpPr>
          <p:cNvPr id="47" name="TextBox 46">
            <a:extLst>
              <a:ext uri="{FF2B5EF4-FFF2-40B4-BE49-F238E27FC236}">
                <a16:creationId xmlns:a16="http://schemas.microsoft.com/office/drawing/2014/main" id="{13A5EFD4-F9D8-0D55-4351-D13A809ED57B}"/>
              </a:ext>
            </a:extLst>
          </p:cNvPr>
          <p:cNvSpPr txBox="1"/>
          <p:nvPr/>
        </p:nvSpPr>
        <p:spPr>
          <a:xfrm>
            <a:off x="7118350" y="3320534"/>
            <a:ext cx="5302250" cy="2862322"/>
          </a:xfrm>
          <a:prstGeom prst="rect">
            <a:avLst/>
          </a:prstGeom>
          <a:noFill/>
        </p:spPr>
        <p:txBody>
          <a:bodyPr wrap="square">
            <a:spAutoFit/>
          </a:bodyPr>
          <a:lstStyle/>
          <a:p>
            <a:r>
              <a:rPr lang="en-US" sz="18000" dirty="0"/>
              <a:t>📈🔍</a:t>
            </a:r>
          </a:p>
        </p:txBody>
      </p:sp>
      <p:sp>
        <p:nvSpPr>
          <p:cNvPr id="51" name="TextBox 50">
            <a:extLst>
              <a:ext uri="{FF2B5EF4-FFF2-40B4-BE49-F238E27FC236}">
                <a16:creationId xmlns:a16="http://schemas.microsoft.com/office/drawing/2014/main" id="{479B0E1D-CD64-208C-AEA3-A70E4BE79107}"/>
              </a:ext>
            </a:extLst>
          </p:cNvPr>
          <p:cNvSpPr txBox="1"/>
          <p:nvPr/>
        </p:nvSpPr>
        <p:spPr>
          <a:xfrm>
            <a:off x="5207000" y="3771384"/>
            <a:ext cx="3397250" cy="1246495"/>
          </a:xfrm>
          <a:prstGeom prst="rect">
            <a:avLst/>
          </a:prstGeom>
          <a:noFill/>
        </p:spPr>
        <p:txBody>
          <a:bodyPr wrap="square">
            <a:spAutoFit/>
          </a:bodyPr>
          <a:lstStyle/>
          <a:p>
            <a:r>
              <a:rPr lang="en-US" sz="7500" dirty="0"/>
              <a:t>➡️</a:t>
            </a:r>
          </a:p>
        </p:txBody>
      </p:sp>
      <p:grpSp>
        <p:nvGrpSpPr>
          <p:cNvPr id="52" name="Group 51">
            <a:extLst>
              <a:ext uri="{FF2B5EF4-FFF2-40B4-BE49-F238E27FC236}">
                <a16:creationId xmlns:a16="http://schemas.microsoft.com/office/drawing/2014/main" id="{DC4258F6-F31A-9FCB-F85E-BEE7F86454AD}"/>
              </a:ext>
            </a:extLst>
          </p:cNvPr>
          <p:cNvGrpSpPr/>
          <p:nvPr/>
        </p:nvGrpSpPr>
        <p:grpSpPr>
          <a:xfrm>
            <a:off x="622300" y="2415286"/>
            <a:ext cx="4064000" cy="3646686"/>
            <a:chOff x="7277100" y="2444234"/>
            <a:chExt cx="4064000" cy="3646686"/>
          </a:xfrm>
        </p:grpSpPr>
        <p:sp>
          <p:nvSpPr>
            <p:cNvPr id="53" name="Content Placeholder 11">
              <a:extLst>
                <a:ext uri="{FF2B5EF4-FFF2-40B4-BE49-F238E27FC236}">
                  <a16:creationId xmlns:a16="http://schemas.microsoft.com/office/drawing/2014/main" id="{458334E0-39A3-FF95-2622-A9D31CB67D7A}"/>
                </a:ext>
              </a:extLst>
            </p:cNvPr>
            <p:cNvSpPr txBox="1">
              <a:spLocks/>
            </p:cNvSpPr>
            <p:nvPr/>
          </p:nvSpPr>
          <p:spPr>
            <a:xfrm>
              <a:off x="7277100" y="3347720"/>
              <a:ext cx="4064000" cy="274320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700" b="1" dirty="0">
                  <a:solidFill>
                    <a:srgbClr val="002060"/>
                  </a:solidFill>
                </a:rPr>
                <a:t>Updated Objective</a:t>
              </a:r>
            </a:p>
            <a:p>
              <a:pPr marL="0" indent="0">
                <a:buNone/>
              </a:pPr>
              <a:r>
                <a:rPr lang="en-US" sz="2600" dirty="0">
                  <a:solidFill>
                    <a:srgbClr val="2F456C"/>
                  </a:solidFill>
                </a:rPr>
                <a:t>Harmonize, integrate, and enrich CDI project data into a centralized data hub, transforming it into accessible, analysis ready data!</a:t>
              </a:r>
              <a:endParaRPr lang="en-US" sz="2600" b="1" dirty="0">
                <a:solidFill>
                  <a:srgbClr val="2F456C"/>
                </a:solidFill>
              </a:endParaRPr>
            </a:p>
          </p:txBody>
        </p:sp>
        <p:sp>
          <p:nvSpPr>
            <p:cNvPr id="54" name="TextBox 53">
              <a:extLst>
                <a:ext uri="{FF2B5EF4-FFF2-40B4-BE49-F238E27FC236}">
                  <a16:creationId xmlns:a16="http://schemas.microsoft.com/office/drawing/2014/main" id="{EF725861-952A-42F6-9A79-600B975E07F3}"/>
                </a:ext>
              </a:extLst>
            </p:cNvPr>
            <p:cNvSpPr txBox="1"/>
            <p:nvPr/>
          </p:nvSpPr>
          <p:spPr>
            <a:xfrm>
              <a:off x="7277100" y="2444234"/>
              <a:ext cx="3657600" cy="1015663"/>
            </a:xfrm>
            <a:prstGeom prst="rect">
              <a:avLst/>
            </a:prstGeom>
            <a:noFill/>
          </p:spPr>
          <p:txBody>
            <a:bodyPr wrap="square">
              <a:spAutoFit/>
            </a:bodyPr>
            <a:lstStyle/>
            <a:p>
              <a:pPr marL="0" indent="0">
                <a:buNone/>
              </a:pPr>
              <a:r>
                <a:rPr lang="en-US" sz="6000" dirty="0"/>
                <a:t>🧩📊➡️🗄️</a:t>
              </a:r>
              <a:endParaRPr lang="en-US" sz="6000" b="1" dirty="0">
                <a:solidFill>
                  <a:srgbClr val="002060"/>
                </a:solidFill>
              </a:endParaRPr>
            </a:p>
          </p:txBody>
        </p:sp>
      </p:grpSp>
      <p:sp>
        <p:nvSpPr>
          <p:cNvPr id="56" name="TextBox 55">
            <a:extLst>
              <a:ext uri="{FF2B5EF4-FFF2-40B4-BE49-F238E27FC236}">
                <a16:creationId xmlns:a16="http://schemas.microsoft.com/office/drawing/2014/main" id="{4A4ED0DC-8D94-C53A-D8E2-1A5C8312368D}"/>
              </a:ext>
            </a:extLst>
          </p:cNvPr>
          <p:cNvSpPr txBox="1"/>
          <p:nvPr/>
        </p:nvSpPr>
        <p:spPr>
          <a:xfrm>
            <a:off x="5022850" y="3371334"/>
            <a:ext cx="2063750" cy="1938992"/>
          </a:xfrm>
          <a:prstGeom prst="rect">
            <a:avLst/>
          </a:prstGeom>
          <a:noFill/>
        </p:spPr>
        <p:txBody>
          <a:bodyPr wrap="square">
            <a:spAutoFit/>
          </a:bodyPr>
          <a:lstStyle/>
          <a:p>
            <a:r>
              <a:rPr lang="en-US" sz="12000" dirty="0"/>
              <a:t>✅</a:t>
            </a:r>
          </a:p>
        </p:txBody>
      </p:sp>
      <p:grpSp>
        <p:nvGrpSpPr>
          <p:cNvPr id="62" name="Group 61">
            <a:extLst>
              <a:ext uri="{FF2B5EF4-FFF2-40B4-BE49-F238E27FC236}">
                <a16:creationId xmlns:a16="http://schemas.microsoft.com/office/drawing/2014/main" id="{0088EA51-14D8-D89F-0167-159472EEC062}"/>
              </a:ext>
            </a:extLst>
          </p:cNvPr>
          <p:cNvGrpSpPr/>
          <p:nvPr/>
        </p:nvGrpSpPr>
        <p:grpSpPr>
          <a:xfrm>
            <a:off x="7502525" y="2407335"/>
            <a:ext cx="3657600" cy="3772485"/>
            <a:chOff x="708025" y="2343835"/>
            <a:chExt cx="3657600" cy="3772485"/>
          </a:xfrm>
        </p:grpSpPr>
        <p:sp>
          <p:nvSpPr>
            <p:cNvPr id="63" name="Content Placeholder 11">
              <a:extLst>
                <a:ext uri="{FF2B5EF4-FFF2-40B4-BE49-F238E27FC236}">
                  <a16:creationId xmlns:a16="http://schemas.microsoft.com/office/drawing/2014/main" id="{9EE14994-22C9-D495-7202-FC150E0122DB}"/>
                </a:ext>
              </a:extLst>
            </p:cNvPr>
            <p:cNvSpPr txBox="1">
              <a:spLocks/>
            </p:cNvSpPr>
            <p:nvPr/>
          </p:nvSpPr>
          <p:spPr>
            <a:xfrm>
              <a:off x="708025" y="3373120"/>
              <a:ext cx="3657600" cy="274320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b="1" dirty="0">
                  <a:solidFill>
                    <a:srgbClr val="002060"/>
                  </a:solidFill>
                </a:rPr>
                <a:t>Initial Objective </a:t>
              </a:r>
            </a:p>
            <a:p>
              <a:pPr marL="0" indent="0">
                <a:buNone/>
              </a:pPr>
              <a:r>
                <a:rPr lang="en-US" sz="2400" dirty="0">
                  <a:solidFill>
                    <a:srgbClr val="2F456C"/>
                  </a:solidFill>
                </a:rPr>
                <a:t>Understand how CDI projects have promoted innovation, strengthened collaborative networks, and amplified impact within the scientific community.</a:t>
              </a:r>
            </a:p>
          </p:txBody>
        </p:sp>
        <p:sp>
          <p:nvSpPr>
            <p:cNvPr id="2048" name="TextBox 2047">
              <a:extLst>
                <a:ext uri="{FF2B5EF4-FFF2-40B4-BE49-F238E27FC236}">
                  <a16:creationId xmlns:a16="http://schemas.microsoft.com/office/drawing/2014/main" id="{54A6A579-1549-B85C-4A54-D0F80FDC2E33}"/>
                </a:ext>
              </a:extLst>
            </p:cNvPr>
            <p:cNvSpPr txBox="1"/>
            <p:nvPr/>
          </p:nvSpPr>
          <p:spPr>
            <a:xfrm>
              <a:off x="708025" y="2343835"/>
              <a:ext cx="3657600" cy="1246495"/>
            </a:xfrm>
            <a:prstGeom prst="rect">
              <a:avLst/>
            </a:prstGeom>
            <a:noFill/>
          </p:spPr>
          <p:txBody>
            <a:bodyPr wrap="square">
              <a:spAutoFit/>
            </a:bodyPr>
            <a:lstStyle/>
            <a:p>
              <a:r>
                <a:rPr lang="en-US" sz="7500" dirty="0"/>
                <a:t>🎯🔙 </a:t>
              </a:r>
            </a:p>
          </p:txBody>
        </p:sp>
      </p:grpSp>
    </p:spTree>
    <p:extLst>
      <p:ext uri="{BB962C8B-B14F-4D97-AF65-F5344CB8AC3E}">
        <p14:creationId xmlns:p14="http://schemas.microsoft.com/office/powerpoint/2010/main" val="8706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additive="base">
                                        <p:cTn id="17" dur="500" fill="hold"/>
                                        <p:tgtEl>
                                          <p:spTgt spid="36"/>
                                        </p:tgtEl>
                                        <p:attrNameLst>
                                          <p:attrName>ppt_x</p:attrName>
                                        </p:attrNameLst>
                                      </p:cBhvr>
                                      <p:tavLst>
                                        <p:tav tm="0">
                                          <p:val>
                                            <p:strVal val="#ppt_x"/>
                                          </p:val>
                                        </p:tav>
                                        <p:tav tm="100000">
                                          <p:val>
                                            <p:strVal val="#ppt_x"/>
                                          </p:val>
                                        </p:tav>
                                      </p:tavLst>
                                    </p:anim>
                                    <p:anim calcmode="lin" valueType="num">
                                      <p:cBhvr additive="base">
                                        <p:cTn id="1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ppt_x"/>
                                          </p:val>
                                        </p:tav>
                                        <p:tav tm="100000">
                                          <p:val>
                                            <p:strVal val="#ppt_x"/>
                                          </p:val>
                                        </p:tav>
                                      </p:tavLst>
                                    </p:anim>
                                    <p:anim calcmode="lin" valueType="num">
                                      <p:cBhvr additive="base">
                                        <p:cTn id="2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36"/>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41"/>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28"/>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42"/>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52"/>
                                        </p:tgtEl>
                                        <p:attrNameLst>
                                          <p:attrName>style.visibility</p:attrName>
                                        </p:attrNameLst>
                                      </p:cBhvr>
                                      <p:to>
                                        <p:strVal val="visible"/>
                                      </p:to>
                                    </p:set>
                                    <p:anim calcmode="lin" valueType="num">
                                      <p:cBhvr additive="base">
                                        <p:cTn id="39" dur="500" fill="hold"/>
                                        <p:tgtEl>
                                          <p:spTgt spid="52"/>
                                        </p:tgtEl>
                                        <p:attrNameLst>
                                          <p:attrName>ppt_x</p:attrName>
                                        </p:attrNameLst>
                                      </p:cBhvr>
                                      <p:tavLst>
                                        <p:tav tm="0">
                                          <p:val>
                                            <p:strVal val="#ppt_x"/>
                                          </p:val>
                                        </p:tav>
                                        <p:tav tm="100000">
                                          <p:val>
                                            <p:strVal val="#ppt_x"/>
                                          </p:val>
                                        </p:tav>
                                      </p:tavLst>
                                    </p:anim>
                                    <p:anim calcmode="lin" valueType="num">
                                      <p:cBhvr additive="base">
                                        <p:cTn id="40" dur="500" fill="hold"/>
                                        <p:tgtEl>
                                          <p:spTgt spid="52"/>
                                        </p:tgtEl>
                                        <p:attrNameLst>
                                          <p:attrName>ppt_y</p:attrName>
                                        </p:attrNameLst>
                                      </p:cBhvr>
                                      <p:tavLst>
                                        <p:tav tm="0">
                                          <p:val>
                                            <p:strVal val="1+#ppt_h/2"/>
                                          </p:val>
                                        </p:tav>
                                        <p:tav tm="100000">
                                          <p:val>
                                            <p:strVal val="#ppt_y"/>
                                          </p:val>
                                        </p:tav>
                                      </p:tavLst>
                                    </p:anim>
                                  </p:childTnLst>
                                </p:cTn>
                              </p:par>
                              <p:par>
                                <p:cTn id="41" presetID="1" presetClass="exit" presetSubtype="0" fill="hold" nodeType="withEffect">
                                  <p:stCondLst>
                                    <p:cond delay="0"/>
                                  </p:stCondLst>
                                  <p:childTnLst>
                                    <p:set>
                                      <p:cBhvr>
                                        <p:cTn id="42" dur="1" fill="hold">
                                          <p:stCondLst>
                                            <p:cond delay="0"/>
                                          </p:stCondLst>
                                        </p:cTn>
                                        <p:tgtEl>
                                          <p:spTgt spid="52"/>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52"/>
                                        </p:tgtEl>
                                        <p:attrNameLst>
                                          <p:attrName>style.visibility</p:attrName>
                                        </p:attrNameLst>
                                      </p:cBhvr>
                                      <p:to>
                                        <p:strVal val="visible"/>
                                      </p:to>
                                    </p:set>
                                    <p:anim calcmode="lin" valueType="num">
                                      <p:cBhvr additive="base">
                                        <p:cTn id="47" dur="500" fill="hold"/>
                                        <p:tgtEl>
                                          <p:spTgt spid="52"/>
                                        </p:tgtEl>
                                        <p:attrNameLst>
                                          <p:attrName>ppt_x</p:attrName>
                                        </p:attrNameLst>
                                      </p:cBhvr>
                                      <p:tavLst>
                                        <p:tav tm="0">
                                          <p:val>
                                            <p:strVal val="#ppt_x"/>
                                          </p:val>
                                        </p:tav>
                                        <p:tav tm="100000">
                                          <p:val>
                                            <p:strVal val="#ppt_x"/>
                                          </p:val>
                                        </p:tav>
                                      </p:tavLst>
                                    </p:anim>
                                    <p:anim calcmode="lin" valueType="num">
                                      <p:cBhvr additive="base">
                                        <p:cTn id="4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5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47"/>
                                        </p:tgtEl>
                                        <p:attrNameLst>
                                          <p:attrName>style.visibility</p:attrName>
                                        </p:attrNameLst>
                                      </p:cBhvr>
                                      <p:to>
                                        <p:strVal val="visible"/>
                                      </p:to>
                                    </p:set>
                                    <p:anim calcmode="lin" valueType="num">
                                      <p:cBhvr additive="base">
                                        <p:cTn id="57" dur="500" fill="hold"/>
                                        <p:tgtEl>
                                          <p:spTgt spid="47"/>
                                        </p:tgtEl>
                                        <p:attrNameLst>
                                          <p:attrName>ppt_x</p:attrName>
                                        </p:attrNameLst>
                                      </p:cBhvr>
                                      <p:tavLst>
                                        <p:tav tm="0">
                                          <p:val>
                                            <p:strVal val="#ppt_x"/>
                                          </p:val>
                                        </p:tav>
                                        <p:tav tm="100000">
                                          <p:val>
                                            <p:strVal val="#ppt_x"/>
                                          </p:val>
                                        </p:tav>
                                      </p:tavLst>
                                    </p:anim>
                                    <p:anim calcmode="lin" valueType="num">
                                      <p:cBhvr additive="base">
                                        <p:cTn id="58"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xit" presetSubtype="4" fill="hold" grpId="1" nodeType="clickEffect">
                                  <p:stCondLst>
                                    <p:cond delay="0"/>
                                  </p:stCondLst>
                                  <p:childTnLst>
                                    <p:anim calcmode="lin" valueType="num">
                                      <p:cBhvr additive="base">
                                        <p:cTn id="62" dur="500"/>
                                        <p:tgtEl>
                                          <p:spTgt spid="51"/>
                                        </p:tgtEl>
                                        <p:attrNameLst>
                                          <p:attrName>ppt_x</p:attrName>
                                        </p:attrNameLst>
                                      </p:cBhvr>
                                      <p:tavLst>
                                        <p:tav tm="0">
                                          <p:val>
                                            <p:strVal val="ppt_x"/>
                                          </p:val>
                                        </p:tav>
                                        <p:tav tm="100000">
                                          <p:val>
                                            <p:strVal val="ppt_x"/>
                                          </p:val>
                                        </p:tav>
                                      </p:tavLst>
                                    </p:anim>
                                    <p:anim calcmode="lin" valueType="num">
                                      <p:cBhvr additive="base">
                                        <p:cTn id="63" dur="500"/>
                                        <p:tgtEl>
                                          <p:spTgt spid="51"/>
                                        </p:tgtEl>
                                        <p:attrNameLst>
                                          <p:attrName>ppt_y</p:attrName>
                                        </p:attrNameLst>
                                      </p:cBhvr>
                                      <p:tavLst>
                                        <p:tav tm="0">
                                          <p:val>
                                            <p:strVal val="ppt_y"/>
                                          </p:val>
                                        </p:tav>
                                        <p:tav tm="100000">
                                          <p:val>
                                            <p:strVal val="1+ppt_h/2"/>
                                          </p:val>
                                        </p:tav>
                                      </p:tavLst>
                                    </p:anim>
                                    <p:set>
                                      <p:cBhvr>
                                        <p:cTn id="64" dur="1" fill="hold">
                                          <p:stCondLst>
                                            <p:cond delay="499"/>
                                          </p:stCondLst>
                                        </p:cTn>
                                        <p:tgtEl>
                                          <p:spTgt spid="51"/>
                                        </p:tgtEl>
                                        <p:attrNameLst>
                                          <p:attrName>style.visibility</p:attrName>
                                        </p:attrNameLst>
                                      </p:cBhvr>
                                      <p:to>
                                        <p:strVal val="hidden"/>
                                      </p:to>
                                    </p:set>
                                  </p:childTnLst>
                                </p:cTn>
                              </p:par>
                              <p:par>
                                <p:cTn id="65" presetID="2" presetClass="exit" presetSubtype="4" fill="hold" grpId="1" nodeType="withEffect">
                                  <p:stCondLst>
                                    <p:cond delay="0"/>
                                  </p:stCondLst>
                                  <p:childTnLst>
                                    <p:anim calcmode="lin" valueType="num">
                                      <p:cBhvr additive="base">
                                        <p:cTn id="66" dur="500"/>
                                        <p:tgtEl>
                                          <p:spTgt spid="47"/>
                                        </p:tgtEl>
                                        <p:attrNameLst>
                                          <p:attrName>ppt_x</p:attrName>
                                        </p:attrNameLst>
                                      </p:cBhvr>
                                      <p:tavLst>
                                        <p:tav tm="0">
                                          <p:val>
                                            <p:strVal val="ppt_x"/>
                                          </p:val>
                                        </p:tav>
                                        <p:tav tm="100000">
                                          <p:val>
                                            <p:strVal val="ppt_x"/>
                                          </p:val>
                                        </p:tav>
                                      </p:tavLst>
                                    </p:anim>
                                    <p:anim calcmode="lin" valueType="num">
                                      <p:cBhvr additive="base">
                                        <p:cTn id="67" dur="500"/>
                                        <p:tgtEl>
                                          <p:spTgt spid="47"/>
                                        </p:tgtEl>
                                        <p:attrNameLst>
                                          <p:attrName>ppt_y</p:attrName>
                                        </p:attrNameLst>
                                      </p:cBhvr>
                                      <p:tavLst>
                                        <p:tav tm="0">
                                          <p:val>
                                            <p:strVal val="ppt_y"/>
                                          </p:val>
                                        </p:tav>
                                        <p:tav tm="100000">
                                          <p:val>
                                            <p:strVal val="1+ppt_h/2"/>
                                          </p:val>
                                        </p:tav>
                                      </p:tavLst>
                                    </p:anim>
                                    <p:set>
                                      <p:cBhvr>
                                        <p:cTn id="68" dur="1" fill="hold">
                                          <p:stCondLst>
                                            <p:cond delay="499"/>
                                          </p:stCondLst>
                                        </p:cTn>
                                        <p:tgtEl>
                                          <p:spTgt spid="47"/>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6" presetClass="emph" presetSubtype="0" fill="hold" nodeType="clickEffect">
                                  <p:stCondLst>
                                    <p:cond delay="0"/>
                                  </p:stCondLst>
                                  <p:childTnLst>
                                    <p:animEffect transition="out" filter="fade">
                                      <p:cBhvr>
                                        <p:cTn id="72" dur="500" tmFilter="0, 0; .2, .5; .8, .5; 1, 0"/>
                                        <p:tgtEl>
                                          <p:spTgt spid="52"/>
                                        </p:tgtEl>
                                      </p:cBhvr>
                                    </p:animEffect>
                                    <p:animScale>
                                      <p:cBhvr>
                                        <p:cTn id="73" dur="250" autoRev="1" fill="hold"/>
                                        <p:tgtEl>
                                          <p:spTgt spid="52"/>
                                        </p:tgtEl>
                                      </p:cBhvr>
                                      <p:by x="105000" y="105000"/>
                                    </p:animScale>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56"/>
                                        </p:tgtEl>
                                        <p:attrNameLst>
                                          <p:attrName>style.visibility</p:attrName>
                                        </p:attrNameLst>
                                      </p:cBhvr>
                                      <p:to>
                                        <p:strVal val="visible"/>
                                      </p:to>
                                    </p:set>
                                  </p:childTnLst>
                                </p:cTn>
                              </p:par>
                            </p:childTnLst>
                          </p:cTn>
                        </p:par>
                      </p:childTnLst>
                    </p:cTn>
                  </p:par>
                  <p:par>
                    <p:cTn id="78" fill="hold">
                      <p:stCondLst>
                        <p:cond delay="indefinite"/>
                      </p:stCondLst>
                      <p:childTnLst>
                        <p:par>
                          <p:cTn id="79" fill="hold">
                            <p:stCondLst>
                              <p:cond delay="0"/>
                            </p:stCondLst>
                            <p:childTnLst>
                              <p:par>
                                <p:cTn id="80" presetID="2" presetClass="entr" presetSubtype="4" fill="hold" nodeType="clickEffect">
                                  <p:stCondLst>
                                    <p:cond delay="0"/>
                                  </p:stCondLst>
                                  <p:childTnLst>
                                    <p:set>
                                      <p:cBhvr>
                                        <p:cTn id="81" dur="1" fill="hold">
                                          <p:stCondLst>
                                            <p:cond delay="0"/>
                                          </p:stCondLst>
                                        </p:cTn>
                                        <p:tgtEl>
                                          <p:spTgt spid="62"/>
                                        </p:tgtEl>
                                        <p:attrNameLst>
                                          <p:attrName>style.visibility</p:attrName>
                                        </p:attrNameLst>
                                      </p:cBhvr>
                                      <p:to>
                                        <p:strVal val="visible"/>
                                      </p:to>
                                    </p:set>
                                    <p:anim calcmode="lin" valueType="num">
                                      <p:cBhvr additive="base">
                                        <p:cTn id="82" dur="500" fill="hold"/>
                                        <p:tgtEl>
                                          <p:spTgt spid="62"/>
                                        </p:tgtEl>
                                        <p:attrNameLst>
                                          <p:attrName>ppt_x</p:attrName>
                                        </p:attrNameLst>
                                      </p:cBhvr>
                                      <p:tavLst>
                                        <p:tav tm="0">
                                          <p:val>
                                            <p:strVal val="#ppt_x"/>
                                          </p:val>
                                        </p:tav>
                                        <p:tav tm="100000">
                                          <p:val>
                                            <p:strVal val="#ppt_x"/>
                                          </p:val>
                                        </p:tav>
                                      </p:tavLst>
                                    </p:anim>
                                    <p:anim calcmode="lin" valueType="num">
                                      <p:cBhvr additive="base">
                                        <p:cTn id="83" dur="500" fill="hold"/>
                                        <p:tgtEl>
                                          <p:spTgt spid="62"/>
                                        </p:tgtEl>
                                        <p:attrNameLst>
                                          <p:attrName>ppt_y</p:attrName>
                                        </p:attrNameLst>
                                      </p:cBhvr>
                                      <p:tavLst>
                                        <p:tav tm="0">
                                          <p:val>
                                            <p:strVal val="1+#ppt_h/2"/>
                                          </p:val>
                                        </p:tav>
                                        <p:tav tm="100000">
                                          <p:val>
                                            <p:strVal val="#ppt_y"/>
                                          </p:val>
                                        </p:tav>
                                      </p:tavLst>
                                    </p:anim>
                                  </p:childTnLst>
                                </p:cTn>
                              </p:par>
                              <p:par>
                                <p:cTn id="84" presetID="1" presetClass="exit" presetSubtype="0" fill="hold" nodeType="withEffect">
                                  <p:stCondLst>
                                    <p:cond delay="0"/>
                                  </p:stCondLst>
                                  <p:childTnLst>
                                    <p:set>
                                      <p:cBhvr>
                                        <p:cTn id="85" dur="1" fill="hold">
                                          <p:stCondLst>
                                            <p:cond delay="0"/>
                                          </p:stCondLst>
                                        </p:cTn>
                                        <p:tgtEl>
                                          <p:spTgt spid="62"/>
                                        </p:tgtEl>
                                        <p:attrNameLst>
                                          <p:attrName>style.visibility</p:attrName>
                                        </p:attrNameLst>
                                      </p:cBhvr>
                                      <p:to>
                                        <p:strVal val="hidden"/>
                                      </p:to>
                                    </p:set>
                                  </p:childTnLst>
                                </p:cTn>
                              </p:par>
                            </p:childTnLst>
                          </p:cTn>
                        </p:par>
                      </p:childTnLst>
                    </p:cTn>
                  </p:par>
                  <p:par>
                    <p:cTn id="86" fill="hold">
                      <p:stCondLst>
                        <p:cond delay="indefinite"/>
                      </p:stCondLst>
                      <p:childTnLst>
                        <p:par>
                          <p:cTn id="87" fill="hold">
                            <p:stCondLst>
                              <p:cond delay="0"/>
                            </p:stCondLst>
                            <p:childTnLst>
                              <p:par>
                                <p:cTn id="88" presetID="2" presetClass="entr" presetSubtype="4" fill="hold" nodeType="clickEffect">
                                  <p:stCondLst>
                                    <p:cond delay="0"/>
                                  </p:stCondLst>
                                  <p:childTnLst>
                                    <p:set>
                                      <p:cBhvr>
                                        <p:cTn id="89" dur="1" fill="hold">
                                          <p:stCondLst>
                                            <p:cond delay="0"/>
                                          </p:stCondLst>
                                        </p:cTn>
                                        <p:tgtEl>
                                          <p:spTgt spid="62"/>
                                        </p:tgtEl>
                                        <p:attrNameLst>
                                          <p:attrName>style.visibility</p:attrName>
                                        </p:attrNameLst>
                                      </p:cBhvr>
                                      <p:to>
                                        <p:strVal val="visible"/>
                                      </p:to>
                                    </p:set>
                                    <p:anim calcmode="lin" valueType="num">
                                      <p:cBhvr additive="base">
                                        <p:cTn id="90" dur="500" fill="hold"/>
                                        <p:tgtEl>
                                          <p:spTgt spid="62"/>
                                        </p:tgtEl>
                                        <p:attrNameLst>
                                          <p:attrName>ppt_x</p:attrName>
                                        </p:attrNameLst>
                                      </p:cBhvr>
                                      <p:tavLst>
                                        <p:tav tm="0">
                                          <p:val>
                                            <p:strVal val="#ppt_x"/>
                                          </p:val>
                                        </p:tav>
                                        <p:tav tm="100000">
                                          <p:val>
                                            <p:strVal val="#ppt_x"/>
                                          </p:val>
                                        </p:tav>
                                      </p:tavLst>
                                    </p:anim>
                                    <p:anim calcmode="lin" valueType="num">
                                      <p:cBhvr additive="base">
                                        <p:cTn id="91"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6" grpId="1"/>
      <p:bldP spid="28" grpId="0"/>
      <p:bldP spid="28" grpId="1"/>
      <p:bldP spid="47" grpId="0"/>
      <p:bldP spid="47" grpId="1"/>
      <p:bldP spid="51" grpId="0"/>
      <p:bldP spid="51" grpId="1"/>
      <p:bldP spid="5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2E28BF74-B5A4-8851-6C00-A565FA339F7C}"/>
              </a:ext>
            </a:extLst>
          </p:cNvPr>
          <p:cNvSpPr/>
          <p:nvPr/>
        </p:nvSpPr>
        <p:spPr>
          <a:xfrm>
            <a:off x="590550" y="1458379"/>
            <a:ext cx="3905250" cy="2561171"/>
          </a:xfrm>
          <a:prstGeom prst="rect">
            <a:avLst/>
          </a:prstGeom>
          <a:solidFill>
            <a:srgbClr val="DAE8FC"/>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600" dirty="0">
                <a:solidFill>
                  <a:srgbClr val="002060"/>
                </a:solidFill>
              </a:rPr>
              <a:t>“Increasingly, data scientists must first sort through heterogeneous, incongruent, and fragmented datasets before any analyses can be conducted. Such problems with data availability are often exacerbated in emergency situations where real time analyses are often stymied by unevenly documented or unclean data.” </a:t>
            </a:r>
          </a:p>
          <a:p>
            <a:r>
              <a:rPr lang="en-US" sz="1600" dirty="0">
                <a:solidFill>
                  <a:srgbClr val="002060"/>
                </a:solidFill>
              </a:rPr>
              <a:t>(Cheng, C. et al, 2024)</a:t>
            </a:r>
          </a:p>
        </p:txBody>
      </p:sp>
      <p:sp>
        <p:nvSpPr>
          <p:cNvPr id="39" name="Rectangle 38">
            <a:extLst>
              <a:ext uri="{FF2B5EF4-FFF2-40B4-BE49-F238E27FC236}">
                <a16:creationId xmlns:a16="http://schemas.microsoft.com/office/drawing/2014/main" id="{D7C64A91-5B1A-3CCC-0EE1-7E7492F202B5}"/>
              </a:ext>
            </a:extLst>
          </p:cNvPr>
          <p:cNvSpPr/>
          <p:nvPr/>
        </p:nvSpPr>
        <p:spPr>
          <a:xfrm>
            <a:off x="8115300" y="1420279"/>
            <a:ext cx="3533138" cy="2637371"/>
          </a:xfrm>
          <a:prstGeom prst="rect">
            <a:avLst/>
          </a:prstGeom>
          <a:solidFill>
            <a:srgbClr val="DAE8FC"/>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rgbClr val="002060"/>
                </a:solidFill>
              </a:rPr>
              <a:t>“Integrating structured, semi-</a:t>
            </a:r>
          </a:p>
          <a:p>
            <a:r>
              <a:rPr lang="en-US" dirty="0">
                <a:solidFill>
                  <a:srgbClr val="002060"/>
                </a:solidFill>
              </a:rPr>
              <a:t>structured, and unstructured data is crucial for insights and decisions. However, complexities like format</a:t>
            </a:r>
          </a:p>
          <a:p>
            <a:r>
              <a:rPr lang="en-US" dirty="0">
                <a:solidFill>
                  <a:srgbClr val="002060"/>
                </a:solidFill>
              </a:rPr>
              <a:t>mismatches, data quality issues, and interoperability hinder efficient data utilization”</a:t>
            </a:r>
          </a:p>
          <a:p>
            <a:r>
              <a:rPr lang="en-US" dirty="0">
                <a:solidFill>
                  <a:srgbClr val="002060"/>
                </a:solidFill>
              </a:rPr>
              <a:t>(Mirza, F., 2021)</a:t>
            </a:r>
          </a:p>
        </p:txBody>
      </p:sp>
      <p:sp>
        <p:nvSpPr>
          <p:cNvPr id="5" name="Title 4">
            <a:extLst>
              <a:ext uri="{FF2B5EF4-FFF2-40B4-BE49-F238E27FC236}">
                <a16:creationId xmlns:a16="http://schemas.microsoft.com/office/drawing/2014/main" id="{FDD738AA-51D8-B1B9-AB6F-D071D3C4ABE0}"/>
              </a:ext>
            </a:extLst>
          </p:cNvPr>
          <p:cNvSpPr>
            <a:spLocks noGrp="1"/>
          </p:cNvSpPr>
          <p:nvPr>
            <p:ph type="title"/>
          </p:nvPr>
        </p:nvSpPr>
        <p:spPr>
          <a:xfrm>
            <a:off x="286871" y="244101"/>
            <a:ext cx="11304494" cy="1298949"/>
          </a:xfrm>
        </p:spPr>
        <p:txBody>
          <a:bodyPr>
            <a:normAutofit/>
          </a:bodyPr>
          <a:lstStyle/>
          <a:p>
            <a:r>
              <a:rPr lang="en-US" sz="3800" b="1" dirty="0">
                <a:solidFill>
                  <a:srgbClr val="002060"/>
                </a:solidFill>
              </a:rPr>
              <a:t>Why is Data Integration Important?</a:t>
            </a:r>
          </a:p>
        </p:txBody>
      </p:sp>
      <p:sp>
        <p:nvSpPr>
          <p:cNvPr id="8" name="Rectangle 7">
            <a:extLst>
              <a:ext uri="{FF2B5EF4-FFF2-40B4-BE49-F238E27FC236}">
                <a16:creationId xmlns:a16="http://schemas.microsoft.com/office/drawing/2014/main" id="{6FF7A041-31F1-9D83-D102-894897A7E679}"/>
              </a:ext>
            </a:extLst>
          </p:cNvPr>
          <p:cNvSpPr/>
          <p:nvPr/>
        </p:nvSpPr>
        <p:spPr>
          <a:xfrm>
            <a:off x="1555748" y="4258730"/>
            <a:ext cx="3291840" cy="1857442"/>
          </a:xfrm>
          <a:prstGeom prst="rect">
            <a:avLst/>
          </a:prstGeom>
          <a:solidFill>
            <a:srgbClr val="2F456C"/>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“Data integration solutions leveraging data-driven techniques improve data-delivery capabilities and facilitate data analytics.” </a:t>
            </a:r>
          </a:p>
          <a:p>
            <a:r>
              <a:rPr lang="en-US" dirty="0"/>
              <a:t>(Liu, D. and Yoon, V., 2024)</a:t>
            </a:r>
          </a:p>
        </p:txBody>
      </p:sp>
      <p:sp>
        <p:nvSpPr>
          <p:cNvPr id="9" name="Rectangle 8">
            <a:extLst>
              <a:ext uri="{FF2B5EF4-FFF2-40B4-BE49-F238E27FC236}">
                <a16:creationId xmlns:a16="http://schemas.microsoft.com/office/drawing/2014/main" id="{C7B0DA30-3446-C97D-C7F2-65D8626BB9E1}"/>
              </a:ext>
            </a:extLst>
          </p:cNvPr>
          <p:cNvSpPr/>
          <p:nvPr/>
        </p:nvSpPr>
        <p:spPr>
          <a:xfrm>
            <a:off x="4729254" y="1914459"/>
            <a:ext cx="3157446" cy="1838392"/>
          </a:xfrm>
          <a:prstGeom prst="rect">
            <a:avLst/>
          </a:prstGeom>
          <a:solidFill>
            <a:srgbClr val="2F456C"/>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“One of the great challenges of data-driven research is that data rarely come in a form that is immediately ready for analysis.” </a:t>
            </a:r>
          </a:p>
          <a:p>
            <a:r>
              <a:rPr lang="en-US" dirty="0"/>
              <a:t>(Huber, R. et al, 2021).</a:t>
            </a:r>
          </a:p>
        </p:txBody>
      </p:sp>
      <p:sp>
        <p:nvSpPr>
          <p:cNvPr id="10" name="Rectangle 9">
            <a:extLst>
              <a:ext uri="{FF2B5EF4-FFF2-40B4-BE49-F238E27FC236}">
                <a16:creationId xmlns:a16="http://schemas.microsoft.com/office/drawing/2014/main" id="{294D521D-D59B-1C11-FBEE-F4D7BC4FF8BC}"/>
              </a:ext>
            </a:extLst>
          </p:cNvPr>
          <p:cNvSpPr/>
          <p:nvPr/>
        </p:nvSpPr>
        <p:spPr>
          <a:xfrm>
            <a:off x="5429250" y="4343400"/>
            <a:ext cx="5219700" cy="1828800"/>
          </a:xfrm>
          <a:prstGeom prst="rect">
            <a:avLst/>
          </a:prstGeom>
          <a:solidFill>
            <a:srgbClr val="2F456C"/>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“Integration of existing information systems is becoming more and more indispensable in order to dynamically meet business and customer needs while leveraging long-term investments in existing IT infrastructure.”</a:t>
            </a:r>
          </a:p>
          <a:p>
            <a:r>
              <a:rPr lang="en-US" dirty="0"/>
              <a:t>(Ziegler, P., and Dittrich, K., 2007)</a:t>
            </a:r>
          </a:p>
        </p:txBody>
      </p:sp>
    </p:spTree>
    <p:extLst>
      <p:ext uri="{BB962C8B-B14F-4D97-AF65-F5344CB8AC3E}">
        <p14:creationId xmlns:p14="http://schemas.microsoft.com/office/powerpoint/2010/main" val="3797294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46557-85DF-4444-DAD9-C83624DE3CB5}"/>
              </a:ext>
            </a:extLst>
          </p:cNvPr>
          <p:cNvSpPr>
            <a:spLocks noGrp="1"/>
          </p:cNvSpPr>
          <p:nvPr>
            <p:ph type="title"/>
          </p:nvPr>
        </p:nvSpPr>
        <p:spPr>
          <a:xfrm>
            <a:off x="210954" y="316653"/>
            <a:ext cx="6630113" cy="901338"/>
          </a:xfrm>
        </p:spPr>
        <p:txBody>
          <a:bodyPr anchor="t">
            <a:noAutofit/>
          </a:bodyPr>
          <a:lstStyle/>
          <a:p>
            <a:r>
              <a:rPr lang="en-US" sz="3800" b="1" dirty="0">
                <a:solidFill>
                  <a:srgbClr val="002060"/>
                </a:solidFill>
              </a:rPr>
              <a:t>Overview</a:t>
            </a:r>
          </a:p>
        </p:txBody>
      </p:sp>
      <p:pic>
        <p:nvPicPr>
          <p:cNvPr id="23" name="Picture 22" descr="A close-up of a computer screen&#10;&#10;AI-generated content may be incorrect.">
            <a:extLst>
              <a:ext uri="{FF2B5EF4-FFF2-40B4-BE49-F238E27FC236}">
                <a16:creationId xmlns:a16="http://schemas.microsoft.com/office/drawing/2014/main" id="{D39E6923-A635-4100-6289-E2F9A459629A}"/>
              </a:ext>
            </a:extLst>
          </p:cNvPr>
          <p:cNvPicPr>
            <a:picLocks noChangeAspect="1"/>
          </p:cNvPicPr>
          <p:nvPr/>
        </p:nvPicPr>
        <p:blipFill>
          <a:blip r:embed="rId3"/>
          <a:stretch>
            <a:fillRect/>
          </a:stretch>
        </p:blipFill>
        <p:spPr>
          <a:xfrm>
            <a:off x="10930942" y="670278"/>
            <a:ext cx="867937" cy="3012670"/>
          </a:xfrm>
          <a:prstGeom prst="rect">
            <a:avLst/>
          </a:prstGeom>
        </p:spPr>
      </p:pic>
      <p:sp>
        <p:nvSpPr>
          <p:cNvPr id="28" name="Diamond 27">
            <a:extLst>
              <a:ext uri="{FF2B5EF4-FFF2-40B4-BE49-F238E27FC236}">
                <a16:creationId xmlns:a16="http://schemas.microsoft.com/office/drawing/2014/main" id="{25CAFAD7-7D79-2511-0102-D0AED7B5195F}"/>
              </a:ext>
            </a:extLst>
          </p:cNvPr>
          <p:cNvSpPr/>
          <p:nvPr/>
        </p:nvSpPr>
        <p:spPr>
          <a:xfrm>
            <a:off x="901334" y="895881"/>
            <a:ext cx="2146666" cy="1658205"/>
          </a:xfrm>
          <a:prstGeom prst="diamond">
            <a:avLst/>
          </a:prstGeom>
          <a:solidFill>
            <a:srgbClr val="4D6AD0">
              <a:alpha val="83913"/>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rPr>
              <a:t>Retrieve</a:t>
            </a:r>
          </a:p>
        </p:txBody>
      </p:sp>
      <p:sp>
        <p:nvSpPr>
          <p:cNvPr id="29" name="Diamond 28">
            <a:extLst>
              <a:ext uri="{FF2B5EF4-FFF2-40B4-BE49-F238E27FC236}">
                <a16:creationId xmlns:a16="http://schemas.microsoft.com/office/drawing/2014/main" id="{E6D8DA77-1165-7919-2666-4254D55F60FF}"/>
              </a:ext>
            </a:extLst>
          </p:cNvPr>
          <p:cNvSpPr/>
          <p:nvPr/>
        </p:nvSpPr>
        <p:spPr>
          <a:xfrm>
            <a:off x="901334" y="2854282"/>
            <a:ext cx="2146666" cy="1658205"/>
          </a:xfrm>
          <a:prstGeom prst="diamond">
            <a:avLst/>
          </a:prstGeom>
          <a:solidFill>
            <a:srgbClr val="82B366">
              <a:alpha val="71464"/>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rPr>
              <a:t>Cleanup</a:t>
            </a:r>
          </a:p>
        </p:txBody>
      </p:sp>
      <p:sp>
        <p:nvSpPr>
          <p:cNvPr id="30" name="Diamond 29">
            <a:extLst>
              <a:ext uri="{FF2B5EF4-FFF2-40B4-BE49-F238E27FC236}">
                <a16:creationId xmlns:a16="http://schemas.microsoft.com/office/drawing/2014/main" id="{A04D0697-8FE1-FF71-EBF4-E150C51658BD}"/>
              </a:ext>
            </a:extLst>
          </p:cNvPr>
          <p:cNvSpPr/>
          <p:nvPr/>
        </p:nvSpPr>
        <p:spPr>
          <a:xfrm>
            <a:off x="901334" y="4844191"/>
            <a:ext cx="2146666" cy="1658205"/>
          </a:xfrm>
          <a:prstGeom prst="diamond">
            <a:avLst/>
          </a:prstGeom>
          <a:solidFill>
            <a:srgbClr val="D41C89">
              <a:alpha val="73007"/>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2060"/>
                </a:solidFill>
              </a:rPr>
              <a:t>Enhance</a:t>
            </a:r>
          </a:p>
        </p:txBody>
      </p:sp>
      <p:pic>
        <p:nvPicPr>
          <p:cNvPr id="54" name="Picture 53" descr="A diagram of a company&#10;&#10;AI-generated content may be incorrect.">
            <a:extLst>
              <a:ext uri="{FF2B5EF4-FFF2-40B4-BE49-F238E27FC236}">
                <a16:creationId xmlns:a16="http://schemas.microsoft.com/office/drawing/2014/main" id="{FAE4EAD7-3B9E-182E-D02C-4794C0C92815}"/>
              </a:ext>
            </a:extLst>
          </p:cNvPr>
          <p:cNvPicPr>
            <a:picLocks noChangeAspect="1"/>
          </p:cNvPicPr>
          <p:nvPr/>
        </p:nvPicPr>
        <p:blipFill>
          <a:blip r:embed="rId4"/>
          <a:stretch>
            <a:fillRect/>
          </a:stretch>
        </p:blipFill>
        <p:spPr>
          <a:xfrm>
            <a:off x="4109161" y="520408"/>
            <a:ext cx="6875503" cy="6151488"/>
          </a:xfrm>
          <a:prstGeom prst="rect">
            <a:avLst/>
          </a:prstGeom>
        </p:spPr>
      </p:pic>
      <p:pic>
        <p:nvPicPr>
          <p:cNvPr id="56" name="Picture 55" descr="A group of colorful boxes with text&#10;&#10;AI-generated content may be incorrect.">
            <a:extLst>
              <a:ext uri="{FF2B5EF4-FFF2-40B4-BE49-F238E27FC236}">
                <a16:creationId xmlns:a16="http://schemas.microsoft.com/office/drawing/2014/main" id="{7C4118EB-697B-2A3E-46BB-21ED331B5158}"/>
              </a:ext>
            </a:extLst>
          </p:cNvPr>
          <p:cNvPicPr>
            <a:picLocks noChangeAspect="1"/>
          </p:cNvPicPr>
          <p:nvPr/>
        </p:nvPicPr>
        <p:blipFill>
          <a:blip r:embed="rId5"/>
          <a:stretch>
            <a:fillRect/>
          </a:stretch>
        </p:blipFill>
        <p:spPr>
          <a:xfrm>
            <a:off x="2445728" y="1214628"/>
            <a:ext cx="7583039" cy="5462733"/>
          </a:xfrm>
          <a:prstGeom prst="rect">
            <a:avLst/>
          </a:prstGeom>
        </p:spPr>
      </p:pic>
    </p:spTree>
    <p:extLst>
      <p:ext uri="{BB962C8B-B14F-4D97-AF65-F5344CB8AC3E}">
        <p14:creationId xmlns:p14="http://schemas.microsoft.com/office/powerpoint/2010/main" val="1787474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28"/>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29"/>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30"/>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54"/>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500" fill="hold"/>
                                        <p:tgtEl>
                                          <p:spTgt spid="56"/>
                                        </p:tgtEl>
                                        <p:attrNameLst>
                                          <p:attrName>ppt_x</p:attrName>
                                        </p:attrNameLst>
                                      </p:cBhvr>
                                      <p:tavLst>
                                        <p:tav tm="0">
                                          <p:val>
                                            <p:strVal val="#ppt_x"/>
                                          </p:val>
                                        </p:tav>
                                        <p:tav tm="100000">
                                          <p:val>
                                            <p:strVal val="#ppt_x"/>
                                          </p:val>
                                        </p:tav>
                                      </p:tavLst>
                                    </p:anim>
                                    <p:anim calcmode="lin" valueType="num">
                                      <p:cBhvr additive="base">
                                        <p:cTn id="32"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8" grpId="1" animBg="1"/>
      <p:bldP spid="29" grpId="0" animBg="1"/>
      <p:bldP spid="29" grpId="1" animBg="1"/>
      <p:bldP spid="30" grpId="0" animBg="1"/>
      <p:bldP spid="30"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3">
            <a:extLst>
              <a:ext uri="{FF2B5EF4-FFF2-40B4-BE49-F238E27FC236}">
                <a16:creationId xmlns:a16="http://schemas.microsoft.com/office/drawing/2014/main" id="{CB0C1213-0F96-AFA5-158B-3FA0CE220A4A}"/>
              </a:ext>
            </a:extLst>
          </p:cNvPr>
          <p:cNvSpPr>
            <a:spLocks noGrp="1"/>
          </p:cNvSpPr>
          <p:nvPr>
            <p:ph type="title"/>
          </p:nvPr>
        </p:nvSpPr>
        <p:spPr>
          <a:xfrm>
            <a:off x="481013" y="3941390"/>
            <a:ext cx="3290887" cy="2452687"/>
          </a:xfrm>
        </p:spPr>
        <p:txBody>
          <a:bodyPr vert="horz" lIns="91440" tIns="45720" rIns="91440" bIns="45720" rtlCol="0" anchor="ctr">
            <a:normAutofit/>
          </a:bodyPr>
          <a:lstStyle/>
          <a:p>
            <a:r>
              <a:rPr lang="en-US" sz="3800" b="1" dirty="0">
                <a:solidFill>
                  <a:srgbClr val="002060"/>
                </a:solidFill>
              </a:rPr>
              <a:t>Retrieve</a:t>
            </a:r>
          </a:p>
        </p:txBody>
      </p:sp>
      <p:pic>
        <p:nvPicPr>
          <p:cNvPr id="6" name="Content Placeholder 5" descr="A diagram of a project&#10;&#10;AI-generated content may be incorrect.">
            <a:extLst>
              <a:ext uri="{FF2B5EF4-FFF2-40B4-BE49-F238E27FC236}">
                <a16:creationId xmlns:a16="http://schemas.microsoft.com/office/drawing/2014/main" id="{BF242DBA-85BD-99B8-0895-D440D7F263FC}"/>
              </a:ext>
            </a:extLst>
          </p:cNvPr>
          <p:cNvPicPr>
            <a:picLocks noGrp="1" noChangeAspect="1"/>
          </p:cNvPicPr>
          <p:nvPr>
            <p:ph idx="1"/>
          </p:nvPr>
        </p:nvPicPr>
        <p:blipFill rotWithShape="1">
          <a:blip r:embed="rId3"/>
          <a:srcRect l="41806" t="2048" r="25400" b="86438"/>
          <a:stretch>
            <a:fillRect/>
          </a:stretch>
        </p:blipFill>
        <p:spPr>
          <a:xfrm>
            <a:off x="1" y="0"/>
            <a:ext cx="12194628" cy="3860800"/>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11" name="Text Placeholder 10">
            <a:extLst>
              <a:ext uri="{FF2B5EF4-FFF2-40B4-BE49-F238E27FC236}">
                <a16:creationId xmlns:a16="http://schemas.microsoft.com/office/drawing/2014/main" id="{4E5206C1-F074-ED4B-8A4E-D1A9132DC6FB}"/>
              </a:ext>
            </a:extLst>
          </p:cNvPr>
          <p:cNvSpPr>
            <a:spLocks noGrp="1"/>
          </p:cNvSpPr>
          <p:nvPr>
            <p:ph type="body" sz="half" idx="2"/>
          </p:nvPr>
        </p:nvSpPr>
        <p:spPr>
          <a:xfrm>
            <a:off x="4223982" y="3941390"/>
            <a:ext cx="7485413" cy="2452687"/>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002060"/>
                </a:solidFill>
              </a:rPr>
              <a:t>Scrape full-text content from CDI project web pages</a:t>
            </a:r>
          </a:p>
          <a:p>
            <a:pPr indent="-228600">
              <a:buFont typeface="Arial" panose="020B0604020202020204" pitchFamily="34" charset="0"/>
              <a:buChar char="•"/>
            </a:pPr>
            <a:r>
              <a:rPr lang="en-US" sz="1800" dirty="0">
                <a:solidFill>
                  <a:srgbClr val="002060"/>
                </a:solidFill>
              </a:rPr>
              <a:t>Extract title, year, description, and contacts</a:t>
            </a:r>
          </a:p>
          <a:p>
            <a:pPr indent="-228600">
              <a:buFont typeface="Arial" panose="020B0604020202020204" pitchFamily="34" charset="0"/>
              <a:buChar char="•"/>
            </a:pPr>
            <a:r>
              <a:rPr lang="en-US" sz="1800" dirty="0">
                <a:solidFill>
                  <a:srgbClr val="002060"/>
                </a:solidFill>
              </a:rPr>
              <a:t>Export structured project and project contacts (personnel) data</a:t>
            </a:r>
          </a:p>
        </p:txBody>
      </p:sp>
      <p:pic>
        <p:nvPicPr>
          <p:cNvPr id="13" name="Picture 12" descr="A diagram of a project&#10;&#10;AI-generated content may be incorrect.">
            <a:extLst>
              <a:ext uri="{FF2B5EF4-FFF2-40B4-BE49-F238E27FC236}">
                <a16:creationId xmlns:a16="http://schemas.microsoft.com/office/drawing/2014/main" id="{53B977AE-C61D-59AF-4DEC-AF56D7B431C4}"/>
              </a:ext>
            </a:extLst>
          </p:cNvPr>
          <p:cNvPicPr>
            <a:picLocks noChangeAspect="1"/>
          </p:cNvPicPr>
          <p:nvPr/>
        </p:nvPicPr>
        <p:blipFill>
          <a:blip r:embed="rId4"/>
          <a:srcRect l="1495" t="3915" r="1872" b="2857"/>
          <a:stretch>
            <a:fillRect/>
          </a:stretch>
        </p:blipFill>
        <p:spPr>
          <a:xfrm>
            <a:off x="2622222" y="184172"/>
            <a:ext cx="6947556" cy="3237364"/>
          </a:xfrm>
          <a:prstGeom prst="rect">
            <a:avLst/>
          </a:prstGeom>
          <a:ln>
            <a:solidFill>
              <a:srgbClr val="DAE8FC"/>
            </a:solidFill>
          </a:ln>
        </p:spPr>
      </p:pic>
    </p:spTree>
    <p:extLst>
      <p:ext uri="{BB962C8B-B14F-4D97-AF65-F5344CB8AC3E}">
        <p14:creationId xmlns:p14="http://schemas.microsoft.com/office/powerpoint/2010/main" val="563064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987723-CE76-3601-D030-4519665D581C}"/>
            </a:ext>
          </a:extLst>
        </p:cNvPr>
        <p:cNvGrpSpPr/>
        <p:nvPr/>
      </p:nvGrpSpPr>
      <p:grpSpPr>
        <a:xfrm>
          <a:off x="0" y="0"/>
          <a:ext cx="0" cy="0"/>
          <a:chOff x="0" y="0"/>
          <a:chExt cx="0" cy="0"/>
        </a:xfrm>
      </p:grpSpPr>
      <p:sp>
        <p:nvSpPr>
          <p:cNvPr id="10" name="Title 3">
            <a:extLst>
              <a:ext uri="{FF2B5EF4-FFF2-40B4-BE49-F238E27FC236}">
                <a16:creationId xmlns:a16="http://schemas.microsoft.com/office/drawing/2014/main" id="{4FB42B52-C31D-86B4-36A6-955C42C4A0C2}"/>
              </a:ext>
            </a:extLst>
          </p:cNvPr>
          <p:cNvSpPr>
            <a:spLocks noGrp="1"/>
          </p:cNvSpPr>
          <p:nvPr>
            <p:ph type="title"/>
          </p:nvPr>
        </p:nvSpPr>
        <p:spPr>
          <a:xfrm>
            <a:off x="839788" y="457200"/>
            <a:ext cx="3932237" cy="711200"/>
          </a:xfrm>
        </p:spPr>
        <p:txBody>
          <a:bodyPr anchor="t">
            <a:normAutofit/>
          </a:bodyPr>
          <a:lstStyle/>
          <a:p>
            <a:r>
              <a:rPr lang="en-US" sz="3800" b="1" dirty="0">
                <a:solidFill>
                  <a:srgbClr val="002060"/>
                </a:solidFill>
              </a:rPr>
              <a:t>Cleanup</a:t>
            </a:r>
          </a:p>
        </p:txBody>
      </p:sp>
      <p:sp>
        <p:nvSpPr>
          <p:cNvPr id="11" name="Text Placeholder 10">
            <a:extLst>
              <a:ext uri="{FF2B5EF4-FFF2-40B4-BE49-F238E27FC236}">
                <a16:creationId xmlns:a16="http://schemas.microsoft.com/office/drawing/2014/main" id="{A95AD9DE-A1C3-388F-6CA1-4C73E0230709}"/>
              </a:ext>
            </a:extLst>
          </p:cNvPr>
          <p:cNvSpPr>
            <a:spLocks noGrp="1"/>
          </p:cNvSpPr>
          <p:nvPr>
            <p:ph type="body" sz="half" idx="2"/>
          </p:nvPr>
        </p:nvSpPr>
        <p:spPr>
          <a:xfrm>
            <a:off x="839788" y="1236133"/>
            <a:ext cx="5002212" cy="5266267"/>
          </a:xfrm>
        </p:spPr>
        <p:txBody>
          <a:bodyPr>
            <a:normAutofit/>
          </a:bodyPr>
          <a:lstStyle/>
          <a:p>
            <a:r>
              <a:rPr lang="en-US" sz="2000" b="1" dirty="0">
                <a:solidFill>
                  <a:srgbClr val="002060"/>
                </a:solidFill>
              </a:rPr>
              <a:t>Projects</a:t>
            </a:r>
            <a:r>
              <a:rPr lang="en-US" sz="2000" dirty="0">
                <a:solidFill>
                  <a:srgbClr val="002060"/>
                </a:solidFill>
              </a:rPr>
              <a:t>: clean descriptions, assign unique identifiers, extract top-5 keywords, </a:t>
            </a:r>
            <a:r>
              <a:rPr lang="en-US" sz="2000" dirty="0" err="1">
                <a:solidFill>
                  <a:srgbClr val="002060"/>
                </a:solidFill>
              </a:rPr>
              <a:t>upsert</a:t>
            </a:r>
            <a:r>
              <a:rPr lang="en-US" sz="2000" dirty="0">
                <a:solidFill>
                  <a:srgbClr val="002060"/>
                </a:solidFill>
              </a:rPr>
              <a:t> into projects table</a:t>
            </a:r>
            <a:br>
              <a:rPr lang="en-US" sz="2000" dirty="0">
                <a:solidFill>
                  <a:srgbClr val="002060"/>
                </a:solidFill>
              </a:rPr>
            </a:br>
            <a:endParaRPr lang="en-US" sz="2000" dirty="0">
              <a:solidFill>
                <a:srgbClr val="002060"/>
              </a:solidFill>
            </a:endParaRPr>
          </a:p>
          <a:p>
            <a:r>
              <a:rPr lang="en-US" sz="2000" b="1" dirty="0">
                <a:solidFill>
                  <a:srgbClr val="002060"/>
                </a:solidFill>
              </a:rPr>
              <a:t>Personnel</a:t>
            </a:r>
            <a:r>
              <a:rPr lang="en-US" sz="2000" dirty="0">
                <a:solidFill>
                  <a:srgbClr val="002060"/>
                </a:solidFill>
              </a:rPr>
              <a:t>: regex-parse and clean names, tag lead PI versus collaborators, and standardize entries</a:t>
            </a:r>
          </a:p>
          <a:p>
            <a:br>
              <a:rPr lang="en-US" sz="2000" b="1" dirty="0">
                <a:solidFill>
                  <a:srgbClr val="002060"/>
                </a:solidFill>
              </a:rPr>
            </a:br>
            <a:r>
              <a:rPr lang="en-US" sz="2000" b="1" dirty="0">
                <a:solidFill>
                  <a:srgbClr val="002060"/>
                </a:solidFill>
              </a:rPr>
              <a:t>Consolidation</a:t>
            </a:r>
            <a:r>
              <a:rPr lang="en-US" sz="2000" dirty="0">
                <a:solidFill>
                  <a:srgbClr val="002060"/>
                </a:solidFill>
              </a:rPr>
              <a:t>: merge personnel information from contact sections and descriptions, fuzzy-match name entries, select representative personnel entries, and remove duplicates</a:t>
            </a:r>
          </a:p>
          <a:p>
            <a:br>
              <a:rPr lang="en-US" sz="2000" b="1" dirty="0">
                <a:solidFill>
                  <a:srgbClr val="002060"/>
                </a:solidFill>
              </a:rPr>
            </a:br>
            <a:r>
              <a:rPr lang="en-US" sz="2000" b="1" dirty="0">
                <a:solidFill>
                  <a:srgbClr val="002060"/>
                </a:solidFill>
              </a:rPr>
              <a:t>Final Load</a:t>
            </a:r>
            <a:r>
              <a:rPr lang="en-US" sz="2000" dirty="0">
                <a:solidFill>
                  <a:srgbClr val="002060"/>
                </a:solidFill>
              </a:rPr>
              <a:t>: assign each personnel entry a unique identifier, </a:t>
            </a:r>
            <a:r>
              <a:rPr lang="en-US" sz="2000" dirty="0" err="1">
                <a:solidFill>
                  <a:srgbClr val="002060"/>
                </a:solidFill>
              </a:rPr>
              <a:t>upsert</a:t>
            </a:r>
            <a:r>
              <a:rPr lang="en-US" sz="2000" dirty="0">
                <a:solidFill>
                  <a:srgbClr val="002060"/>
                </a:solidFill>
              </a:rPr>
              <a:t> into personnel and role tables in database</a:t>
            </a:r>
          </a:p>
        </p:txBody>
      </p:sp>
      <p:pic>
        <p:nvPicPr>
          <p:cNvPr id="6" name="Content Placeholder 5" descr="A screenshot of a computer&#10;&#10;AI-generated content may be incorrect.">
            <a:extLst>
              <a:ext uri="{FF2B5EF4-FFF2-40B4-BE49-F238E27FC236}">
                <a16:creationId xmlns:a16="http://schemas.microsoft.com/office/drawing/2014/main" id="{13EE3277-587F-9B02-5BEE-A0BF4A4FE8E9}"/>
              </a:ext>
            </a:extLst>
          </p:cNvPr>
          <p:cNvPicPr>
            <a:picLocks noGrp="1" noChangeAspect="1"/>
          </p:cNvPicPr>
          <p:nvPr>
            <p:ph idx="1"/>
          </p:nvPr>
        </p:nvPicPr>
        <p:blipFill>
          <a:blip r:embed="rId3"/>
          <a:stretch>
            <a:fillRect/>
          </a:stretch>
        </p:blipFill>
        <p:spPr>
          <a:xfrm>
            <a:off x="6386094" y="434975"/>
            <a:ext cx="5177256" cy="6028450"/>
          </a:xfrm>
        </p:spPr>
      </p:pic>
    </p:spTree>
    <p:extLst>
      <p:ext uri="{BB962C8B-B14F-4D97-AF65-F5344CB8AC3E}">
        <p14:creationId xmlns:p14="http://schemas.microsoft.com/office/powerpoint/2010/main" val="1313075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7D1D5-4EB9-FE61-6619-D18F210F01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C569B1-E35B-C848-EA70-A24BC5605C6A}"/>
              </a:ext>
            </a:extLst>
          </p:cNvPr>
          <p:cNvSpPr>
            <a:spLocks noGrp="1"/>
          </p:cNvSpPr>
          <p:nvPr>
            <p:ph type="title"/>
          </p:nvPr>
        </p:nvSpPr>
        <p:spPr>
          <a:xfrm>
            <a:off x="839788" y="457200"/>
            <a:ext cx="3932237" cy="524107"/>
          </a:xfrm>
        </p:spPr>
        <p:txBody>
          <a:bodyPr anchor="t">
            <a:noAutofit/>
          </a:bodyPr>
          <a:lstStyle/>
          <a:p>
            <a:r>
              <a:rPr lang="en-US" sz="3800" b="1" dirty="0">
                <a:solidFill>
                  <a:srgbClr val="002060"/>
                </a:solidFill>
              </a:rPr>
              <a:t>Enhance</a:t>
            </a:r>
          </a:p>
        </p:txBody>
      </p:sp>
      <p:pic>
        <p:nvPicPr>
          <p:cNvPr id="17" name="Content Placeholder 6" descr="A diagram of a data flow&#10;&#10;AI-generated content may be incorrect.">
            <a:extLst>
              <a:ext uri="{FF2B5EF4-FFF2-40B4-BE49-F238E27FC236}">
                <a16:creationId xmlns:a16="http://schemas.microsoft.com/office/drawing/2014/main" id="{F1071373-41A7-51F4-BE2A-BF3A391651F3}"/>
              </a:ext>
            </a:extLst>
          </p:cNvPr>
          <p:cNvPicPr>
            <a:picLocks noGrp="1" noChangeAspect="1"/>
          </p:cNvPicPr>
          <p:nvPr>
            <p:ph idx="1"/>
          </p:nvPr>
        </p:nvPicPr>
        <p:blipFill>
          <a:blip r:embed="rId3"/>
          <a:stretch>
            <a:fillRect/>
          </a:stretch>
        </p:blipFill>
        <p:spPr>
          <a:xfrm>
            <a:off x="907356" y="1170300"/>
            <a:ext cx="10332144" cy="3875546"/>
          </a:xfrm>
        </p:spPr>
      </p:pic>
      <p:sp>
        <p:nvSpPr>
          <p:cNvPr id="26" name="Text Placeholder 10">
            <a:extLst>
              <a:ext uri="{FF2B5EF4-FFF2-40B4-BE49-F238E27FC236}">
                <a16:creationId xmlns:a16="http://schemas.microsoft.com/office/drawing/2014/main" id="{049E7FA8-1F8B-E1E8-91F9-A118584742EC}"/>
              </a:ext>
            </a:extLst>
          </p:cNvPr>
          <p:cNvSpPr>
            <a:spLocks noGrp="1"/>
          </p:cNvSpPr>
          <p:nvPr>
            <p:ph type="body" sz="half" idx="2"/>
          </p:nvPr>
        </p:nvSpPr>
        <p:spPr>
          <a:xfrm>
            <a:off x="1253765" y="5294730"/>
            <a:ext cx="4846320" cy="1828800"/>
          </a:xfrm>
        </p:spPr>
        <p:txBody>
          <a:bodyPr vert="horz" lIns="91440" tIns="45720" rIns="91440" bIns="45720" rtlCol="0" anchor="t">
            <a:normAutofit/>
          </a:bodyPr>
          <a:lstStyle/>
          <a:p>
            <a:pPr indent="-228600">
              <a:buFont typeface="Arial" panose="020B0604020202020204" pitchFamily="34" charset="0"/>
              <a:buChar char="•"/>
            </a:pPr>
            <a:r>
              <a:rPr lang="en-US" sz="1800" dirty="0">
                <a:solidFill>
                  <a:srgbClr val="002060"/>
                </a:solidFill>
              </a:rPr>
              <a:t>ORCID enrichment via ORCID API</a:t>
            </a:r>
          </a:p>
          <a:p>
            <a:pPr indent="-228600">
              <a:buFont typeface="Arial" panose="020B0604020202020204" pitchFamily="34" charset="0"/>
              <a:buChar char="•"/>
            </a:pPr>
            <a:r>
              <a:rPr lang="en-US" sz="1800" dirty="0">
                <a:solidFill>
                  <a:srgbClr val="002060"/>
                </a:solidFill>
              </a:rPr>
              <a:t>Known publications retrieval from CDI</a:t>
            </a:r>
          </a:p>
          <a:p>
            <a:pPr indent="-228600">
              <a:buFont typeface="Arial" panose="020B0604020202020204" pitchFamily="34" charset="0"/>
              <a:buChar char="•"/>
            </a:pPr>
            <a:r>
              <a:rPr lang="en-US" sz="1800" dirty="0" err="1">
                <a:solidFill>
                  <a:srgbClr val="002060"/>
                </a:solidFill>
              </a:rPr>
              <a:t>xDD</a:t>
            </a:r>
            <a:r>
              <a:rPr lang="en-US" sz="1800" dirty="0">
                <a:solidFill>
                  <a:srgbClr val="002060"/>
                </a:solidFill>
              </a:rPr>
              <a:t> API publication extraction</a:t>
            </a:r>
          </a:p>
        </p:txBody>
      </p:sp>
      <p:sp>
        <p:nvSpPr>
          <p:cNvPr id="27" name="Text Placeholder 10">
            <a:extLst>
              <a:ext uri="{FF2B5EF4-FFF2-40B4-BE49-F238E27FC236}">
                <a16:creationId xmlns:a16="http://schemas.microsoft.com/office/drawing/2014/main" id="{1639283D-F392-CD1E-3F41-24186E8C4619}"/>
              </a:ext>
            </a:extLst>
          </p:cNvPr>
          <p:cNvSpPr txBox="1">
            <a:spLocks/>
          </p:cNvSpPr>
          <p:nvPr/>
        </p:nvSpPr>
        <p:spPr>
          <a:xfrm>
            <a:off x="6176128" y="5294730"/>
            <a:ext cx="4846320" cy="1828800"/>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indent="-228600">
              <a:buFont typeface="Arial" panose="020B0604020202020204" pitchFamily="34" charset="0"/>
              <a:buChar char="•"/>
            </a:pPr>
            <a:r>
              <a:rPr lang="en-US" sz="1800" dirty="0">
                <a:solidFill>
                  <a:srgbClr val="002060"/>
                </a:solidFill>
              </a:rPr>
              <a:t>Publications consolidation and filtering</a:t>
            </a:r>
          </a:p>
          <a:p>
            <a:pPr indent="-228600">
              <a:buFont typeface="Arial" panose="020B0604020202020204" pitchFamily="34" charset="0"/>
              <a:buChar char="•"/>
            </a:pPr>
            <a:r>
              <a:rPr lang="en-US" sz="1800" dirty="0">
                <a:solidFill>
                  <a:srgbClr val="002060"/>
                </a:solidFill>
              </a:rPr>
              <a:t>Project-publication matching and </a:t>
            </a:r>
            <a:r>
              <a:rPr lang="en-US" sz="1800" dirty="0" err="1">
                <a:solidFill>
                  <a:srgbClr val="002060"/>
                </a:solidFill>
              </a:rPr>
              <a:t>upsert</a:t>
            </a:r>
            <a:endParaRPr lang="en-US" sz="1800" dirty="0">
              <a:solidFill>
                <a:srgbClr val="002060"/>
              </a:solidFill>
            </a:endParaRPr>
          </a:p>
        </p:txBody>
      </p:sp>
    </p:spTree>
    <p:extLst>
      <p:ext uri="{BB962C8B-B14F-4D97-AF65-F5344CB8AC3E}">
        <p14:creationId xmlns:p14="http://schemas.microsoft.com/office/powerpoint/2010/main" val="3103702707"/>
      </p:ext>
    </p:extLst>
  </p:cSld>
  <p:clrMapOvr>
    <a:masterClrMapping/>
  </p:clrMapOvr>
</p:sld>
</file>

<file path=ppt/theme/theme1.xml><?xml version="1.0" encoding="utf-8"?>
<a:theme xmlns:a="http://schemas.openxmlformats.org/drawingml/2006/main" name="GestaltVTI">
  <a:themeElements>
    <a:clrScheme name="Custom 1">
      <a:dk1>
        <a:srgbClr val="000000"/>
      </a:dk1>
      <a:lt1>
        <a:srgbClr val="FFFFFF"/>
      </a:lt1>
      <a:dk2>
        <a:srgbClr val="262626"/>
      </a:dk2>
      <a:lt2>
        <a:srgbClr val="F7F7F7"/>
      </a:lt2>
      <a:accent1>
        <a:srgbClr val="F3C564"/>
      </a:accent1>
      <a:accent2>
        <a:srgbClr val="DD6EAD"/>
      </a:accent2>
      <a:accent3>
        <a:srgbClr val="C5000E"/>
      </a:accent3>
      <a:accent4>
        <a:srgbClr val="2D60CC"/>
      </a:accent4>
      <a:accent5>
        <a:srgbClr val="DE4801"/>
      </a:accent5>
      <a:accent6>
        <a:srgbClr val="DF1C96"/>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1519</TotalTime>
  <Words>1096</Words>
  <Application>Microsoft Macintosh PowerPoint</Application>
  <PresentationFormat>Widescreen</PresentationFormat>
  <Paragraphs>103</Paragraphs>
  <Slides>13</Slides>
  <Notes>12</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13</vt:i4>
      </vt:variant>
    </vt:vector>
  </HeadingPairs>
  <TitlesOfParts>
    <vt:vector size="17" baseType="lpstr">
      <vt:lpstr>Arial</vt:lpstr>
      <vt:lpstr>Bierstadt</vt:lpstr>
      <vt:lpstr>GestaltVTI</vt:lpstr>
      <vt:lpstr>Office Theme</vt:lpstr>
      <vt:lpstr>Building an Analysis-Ready Data Resource Using a Multi-Stage Pipeline    Grace Donovan MSDE/MSDS Practicum 2 Regis University August 21, 2025</vt:lpstr>
      <vt:lpstr>Overview</vt:lpstr>
      <vt:lpstr>PowerPoint Presentation</vt:lpstr>
      <vt:lpstr>PowerPoint Presentation</vt:lpstr>
      <vt:lpstr>Why is Data Integration Important?</vt:lpstr>
      <vt:lpstr>Overview</vt:lpstr>
      <vt:lpstr>Retrieve</vt:lpstr>
      <vt:lpstr>Cleanup</vt:lpstr>
      <vt:lpstr>Enhance</vt:lpstr>
      <vt:lpstr>Limitations</vt:lpstr>
      <vt:lpstr>PowerPoint Presentation</vt:lpstr>
      <vt:lpstr>References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Donovan, Grace C</dc:creator>
  <cp:lastModifiedBy>Donovan, Grace C</cp:lastModifiedBy>
  <cp:revision>12</cp:revision>
  <dcterms:created xsi:type="dcterms:W3CDTF">2025-08-20T04:43:00Z</dcterms:created>
  <dcterms:modified xsi:type="dcterms:W3CDTF">2025-08-22T02:23:13Z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6de1d5b-8b4b-4e4e-a8a1-d2976158103f_Enabled">
    <vt:lpwstr>true</vt:lpwstr>
  </property>
  <property fmtid="{D5CDD505-2E9C-101B-9397-08002B2CF9AE}" pid="3" name="MSIP_Label_a6de1d5b-8b4b-4e4e-a8a1-d2976158103f_SetDate">
    <vt:lpwstr>2025-08-20T05:03:22Z</vt:lpwstr>
  </property>
  <property fmtid="{D5CDD505-2E9C-101B-9397-08002B2CF9AE}" pid="4" name="MSIP_Label_a6de1d5b-8b4b-4e4e-a8a1-d2976158103f_Method">
    <vt:lpwstr>Standard</vt:lpwstr>
  </property>
  <property fmtid="{D5CDD505-2E9C-101B-9397-08002B2CF9AE}" pid="5" name="MSIP_Label_a6de1d5b-8b4b-4e4e-a8a1-d2976158103f_Name">
    <vt:lpwstr>defa4170-0d19-0005-0004-bc88714345d2</vt:lpwstr>
  </property>
  <property fmtid="{D5CDD505-2E9C-101B-9397-08002B2CF9AE}" pid="6" name="MSIP_Label_a6de1d5b-8b4b-4e4e-a8a1-d2976158103f_SiteId">
    <vt:lpwstr>ecd4c5d9-c2fe-4522-afd1-f0d20755d9d7</vt:lpwstr>
  </property>
  <property fmtid="{D5CDD505-2E9C-101B-9397-08002B2CF9AE}" pid="7" name="MSIP_Label_a6de1d5b-8b4b-4e4e-a8a1-d2976158103f_ActionId">
    <vt:lpwstr>87dd4d6d-49c1-4e08-a81b-c0600b6147e6</vt:lpwstr>
  </property>
  <property fmtid="{D5CDD505-2E9C-101B-9397-08002B2CF9AE}" pid="8" name="MSIP_Label_a6de1d5b-8b4b-4e4e-a8a1-d2976158103f_ContentBits">
    <vt:lpwstr>0</vt:lpwstr>
  </property>
  <property fmtid="{D5CDD505-2E9C-101B-9397-08002B2CF9AE}" pid="9" name="MSIP_Label_a6de1d5b-8b4b-4e4e-a8a1-d2976158103f_Tag">
    <vt:lpwstr>50, 3, 0, 1</vt:lpwstr>
  </property>
</Properties>
</file>

<file path=docProps/thumbnail.jpeg>
</file>